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2" r:id="rId1"/>
    <p:sldMasterId id="2147483672" r:id="rId2"/>
    <p:sldMasterId id="2147483679" r:id="rId3"/>
  </p:sldMasterIdLst>
  <p:notesMasterIdLst>
    <p:notesMasterId r:id="rId58"/>
  </p:notesMasterIdLst>
  <p:handoutMasterIdLst>
    <p:handoutMasterId r:id="rId59"/>
  </p:handoutMasterIdLst>
  <p:sldIdLst>
    <p:sldId id="256" r:id="rId4"/>
    <p:sldId id="715" r:id="rId5"/>
    <p:sldId id="2047" r:id="rId6"/>
    <p:sldId id="2048" r:id="rId7"/>
    <p:sldId id="1190" r:id="rId8"/>
    <p:sldId id="1189" r:id="rId9"/>
    <p:sldId id="933" r:id="rId10"/>
    <p:sldId id="1185" r:id="rId11"/>
    <p:sldId id="1013" r:id="rId12"/>
    <p:sldId id="340" r:id="rId13"/>
    <p:sldId id="2011" r:id="rId14"/>
    <p:sldId id="288" r:id="rId15"/>
    <p:sldId id="382" r:id="rId16"/>
    <p:sldId id="2012" r:id="rId17"/>
    <p:sldId id="2013" r:id="rId18"/>
    <p:sldId id="2049" r:id="rId19"/>
    <p:sldId id="2036" r:id="rId20"/>
    <p:sldId id="2037" r:id="rId21"/>
    <p:sldId id="2038" r:id="rId22"/>
    <p:sldId id="379" r:id="rId23"/>
    <p:sldId id="2041" r:id="rId24"/>
    <p:sldId id="2039" r:id="rId25"/>
    <p:sldId id="2042" r:id="rId26"/>
    <p:sldId id="384" r:id="rId27"/>
    <p:sldId id="371" r:id="rId28"/>
    <p:sldId id="389" r:id="rId29"/>
    <p:sldId id="2014" r:id="rId30"/>
    <p:sldId id="2017" r:id="rId31"/>
    <p:sldId id="2043" r:id="rId32"/>
    <p:sldId id="2044" r:id="rId33"/>
    <p:sldId id="2045" r:id="rId34"/>
    <p:sldId id="2046" r:id="rId35"/>
    <p:sldId id="2050" r:id="rId36"/>
    <p:sldId id="351" r:id="rId37"/>
    <p:sldId id="352" r:id="rId38"/>
    <p:sldId id="354" r:id="rId39"/>
    <p:sldId id="355" r:id="rId40"/>
    <p:sldId id="356" r:id="rId41"/>
    <p:sldId id="357" r:id="rId42"/>
    <p:sldId id="364" r:id="rId43"/>
    <p:sldId id="2051" r:id="rId44"/>
    <p:sldId id="274" r:id="rId45"/>
    <p:sldId id="277" r:id="rId46"/>
    <p:sldId id="257" r:id="rId47"/>
    <p:sldId id="258" r:id="rId48"/>
    <p:sldId id="259" r:id="rId49"/>
    <p:sldId id="260" r:id="rId50"/>
    <p:sldId id="264" r:id="rId51"/>
    <p:sldId id="272" r:id="rId52"/>
    <p:sldId id="268" r:id="rId53"/>
    <p:sldId id="2015" r:id="rId54"/>
    <p:sldId id="283" r:id="rId55"/>
    <p:sldId id="285" r:id="rId56"/>
    <p:sldId id="286" r:id="rId57"/>
  </p:sldIdLst>
  <p:sldSz cx="12192000" cy="6858000"/>
  <p:notesSz cx="6858000" cy="9144000"/>
  <p:embeddedFontLs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Helvetica Neue" panose="020B0604020202020204" charset="0"/>
      <p:regular r:id="rId64"/>
      <p:bold r:id="rId65"/>
      <p:italic r:id="rId66"/>
      <p:boldItalic r:id="rId67"/>
    </p:embeddedFont>
    <p:embeddedFont>
      <p:font typeface="HelveticaNeueLT Std Lt" panose="020B0403020202020204" pitchFamily="34" charset="0"/>
      <p:regular r:id="rId68"/>
    </p:embeddedFont>
    <p:embeddedFont>
      <p:font typeface="TitilliumText14L" pitchFamily="2" charset="0"/>
      <p:regular r:id="rId69"/>
      <p:bold r:id="rId70"/>
    </p:embeddedFont>
    <p:embeddedFont>
      <p:font typeface="Wingdings 2" panose="05020102010507070707" pitchFamily="18" charset="2"/>
      <p:regular r:id="rId71"/>
    </p:embeddedFont>
    <p:embeddedFont>
      <p:font typeface="Wingdings 3" panose="05040102010807070707" pitchFamily="18" charset="2"/>
      <p:regular r:id="rId72"/>
    </p:embeddedFont>
  </p:embeddedFontLst>
  <p:custShowLst>
    <p:custShow name="Kucheriv" id="0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an De Spiegeleire" initials="SDS" lastIdx="1" clrIdx="0">
    <p:extLst>
      <p:ext uri="{19B8F6BF-5375-455C-9EA6-DF929625EA0E}">
        <p15:presenceInfo xmlns:p15="http://schemas.microsoft.com/office/powerpoint/2012/main" userId="466cf380fae4a17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CFEFF"/>
    <a:srgbClr val="496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4" autoAdjust="0"/>
    <p:restoredTop sz="94620" autoAdjust="0"/>
  </p:normalViewPr>
  <p:slideViewPr>
    <p:cSldViewPr snapToGrid="0">
      <p:cViewPr varScale="1">
        <p:scale>
          <a:sx n="71" d="100"/>
          <a:sy n="71" d="100"/>
        </p:scale>
        <p:origin x="86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199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7.fntdata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font" Target="fonts/font2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handoutMaster" Target="handoutMasters/handoutMaster1.xml"/><Relationship Id="rId67" Type="http://schemas.openxmlformats.org/officeDocument/2006/relationships/font" Target="fonts/font8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ephan\Downloads\China%20Assertiveness%20-%20processed%20GDELT%20v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ephan\Downloads\Russia%20Assertiveness%20-%20processed%20GDELT-RU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Total assertiveness,</a:t>
            </a:r>
            <a:r>
              <a:rPr lang="en-US" baseline="0" dirty="0"/>
              <a:t> 01/1980 to 08/2013</a:t>
            </a:r>
            <a:endParaRPr lang="en-US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Total!$N$1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marker>
            <c:symbol val="none"/>
          </c:marker>
          <c:trendline>
            <c:spPr>
              <a:ln w="19050">
                <a:solidFill>
                  <a:srgbClr val="FF0000"/>
                </a:solidFill>
              </a:ln>
            </c:spPr>
            <c:trendlineType val="linear"/>
            <c:dispRSqr val="0"/>
            <c:dispEq val="0"/>
          </c:trendline>
          <c:cat>
            <c:numRef>
              <c:f>Total!$A$2:$A$405</c:f>
              <c:numCache>
                <c:formatCode>General</c:formatCode>
                <c:ptCount val="400"/>
                <c:pt idx="0">
                  <c:v>198001</c:v>
                </c:pt>
                <c:pt idx="1">
                  <c:v>198002</c:v>
                </c:pt>
                <c:pt idx="2">
                  <c:v>198003</c:v>
                </c:pt>
                <c:pt idx="3">
                  <c:v>198004</c:v>
                </c:pt>
                <c:pt idx="4">
                  <c:v>198005</c:v>
                </c:pt>
                <c:pt idx="5">
                  <c:v>198006</c:v>
                </c:pt>
                <c:pt idx="6">
                  <c:v>198007</c:v>
                </c:pt>
                <c:pt idx="7">
                  <c:v>198008</c:v>
                </c:pt>
                <c:pt idx="8">
                  <c:v>198009</c:v>
                </c:pt>
                <c:pt idx="9">
                  <c:v>198010</c:v>
                </c:pt>
                <c:pt idx="10">
                  <c:v>198011</c:v>
                </c:pt>
                <c:pt idx="11">
                  <c:v>198012</c:v>
                </c:pt>
                <c:pt idx="12">
                  <c:v>198101</c:v>
                </c:pt>
                <c:pt idx="13">
                  <c:v>198102</c:v>
                </c:pt>
                <c:pt idx="14">
                  <c:v>198103</c:v>
                </c:pt>
                <c:pt idx="15">
                  <c:v>198104</c:v>
                </c:pt>
                <c:pt idx="16">
                  <c:v>198105</c:v>
                </c:pt>
                <c:pt idx="17">
                  <c:v>198106</c:v>
                </c:pt>
                <c:pt idx="18">
                  <c:v>198107</c:v>
                </c:pt>
                <c:pt idx="19">
                  <c:v>198108</c:v>
                </c:pt>
                <c:pt idx="20">
                  <c:v>198109</c:v>
                </c:pt>
                <c:pt idx="21">
                  <c:v>198110</c:v>
                </c:pt>
                <c:pt idx="22">
                  <c:v>198111</c:v>
                </c:pt>
                <c:pt idx="23">
                  <c:v>198112</c:v>
                </c:pt>
                <c:pt idx="24">
                  <c:v>198201</c:v>
                </c:pt>
                <c:pt idx="25">
                  <c:v>198202</c:v>
                </c:pt>
                <c:pt idx="26">
                  <c:v>198203</c:v>
                </c:pt>
                <c:pt idx="27">
                  <c:v>198204</c:v>
                </c:pt>
                <c:pt idx="28">
                  <c:v>198205</c:v>
                </c:pt>
                <c:pt idx="29">
                  <c:v>198206</c:v>
                </c:pt>
                <c:pt idx="30">
                  <c:v>198207</c:v>
                </c:pt>
                <c:pt idx="31">
                  <c:v>198208</c:v>
                </c:pt>
                <c:pt idx="32">
                  <c:v>198209</c:v>
                </c:pt>
                <c:pt idx="33">
                  <c:v>198210</c:v>
                </c:pt>
                <c:pt idx="34">
                  <c:v>198211</c:v>
                </c:pt>
                <c:pt idx="35">
                  <c:v>198212</c:v>
                </c:pt>
                <c:pt idx="36">
                  <c:v>198301</c:v>
                </c:pt>
                <c:pt idx="37">
                  <c:v>198302</c:v>
                </c:pt>
                <c:pt idx="38">
                  <c:v>198303</c:v>
                </c:pt>
                <c:pt idx="39">
                  <c:v>198304</c:v>
                </c:pt>
                <c:pt idx="40">
                  <c:v>198305</c:v>
                </c:pt>
                <c:pt idx="41">
                  <c:v>198306</c:v>
                </c:pt>
                <c:pt idx="42">
                  <c:v>198307</c:v>
                </c:pt>
                <c:pt idx="43">
                  <c:v>198308</c:v>
                </c:pt>
                <c:pt idx="44">
                  <c:v>198309</c:v>
                </c:pt>
                <c:pt idx="45">
                  <c:v>198310</c:v>
                </c:pt>
                <c:pt idx="46">
                  <c:v>198311</c:v>
                </c:pt>
                <c:pt idx="47">
                  <c:v>198312</c:v>
                </c:pt>
                <c:pt idx="48">
                  <c:v>198401</c:v>
                </c:pt>
                <c:pt idx="49">
                  <c:v>198402</c:v>
                </c:pt>
                <c:pt idx="50">
                  <c:v>198403</c:v>
                </c:pt>
                <c:pt idx="51">
                  <c:v>198404</c:v>
                </c:pt>
                <c:pt idx="52">
                  <c:v>198405</c:v>
                </c:pt>
                <c:pt idx="53">
                  <c:v>198406</c:v>
                </c:pt>
                <c:pt idx="54">
                  <c:v>198407</c:v>
                </c:pt>
                <c:pt idx="55">
                  <c:v>198408</c:v>
                </c:pt>
                <c:pt idx="56">
                  <c:v>198409</c:v>
                </c:pt>
                <c:pt idx="57">
                  <c:v>198410</c:v>
                </c:pt>
                <c:pt idx="58">
                  <c:v>198411</c:v>
                </c:pt>
                <c:pt idx="59">
                  <c:v>198412</c:v>
                </c:pt>
                <c:pt idx="60">
                  <c:v>198501</c:v>
                </c:pt>
                <c:pt idx="61">
                  <c:v>198502</c:v>
                </c:pt>
                <c:pt idx="62">
                  <c:v>198503</c:v>
                </c:pt>
                <c:pt idx="63">
                  <c:v>198504</c:v>
                </c:pt>
                <c:pt idx="64">
                  <c:v>198505</c:v>
                </c:pt>
                <c:pt idx="65">
                  <c:v>198506</c:v>
                </c:pt>
                <c:pt idx="66">
                  <c:v>198507</c:v>
                </c:pt>
                <c:pt idx="67">
                  <c:v>198508</c:v>
                </c:pt>
                <c:pt idx="68">
                  <c:v>198509</c:v>
                </c:pt>
                <c:pt idx="69">
                  <c:v>198510</c:v>
                </c:pt>
                <c:pt idx="70">
                  <c:v>198511</c:v>
                </c:pt>
                <c:pt idx="71">
                  <c:v>198512</c:v>
                </c:pt>
                <c:pt idx="72">
                  <c:v>198601</c:v>
                </c:pt>
                <c:pt idx="73">
                  <c:v>198602</c:v>
                </c:pt>
                <c:pt idx="74">
                  <c:v>198603</c:v>
                </c:pt>
                <c:pt idx="75">
                  <c:v>198604</c:v>
                </c:pt>
                <c:pt idx="76">
                  <c:v>198605</c:v>
                </c:pt>
                <c:pt idx="77">
                  <c:v>198606</c:v>
                </c:pt>
                <c:pt idx="78">
                  <c:v>198607</c:v>
                </c:pt>
                <c:pt idx="79">
                  <c:v>198608</c:v>
                </c:pt>
                <c:pt idx="80">
                  <c:v>198609</c:v>
                </c:pt>
                <c:pt idx="81">
                  <c:v>198610</c:v>
                </c:pt>
                <c:pt idx="82">
                  <c:v>198611</c:v>
                </c:pt>
                <c:pt idx="83">
                  <c:v>198612</c:v>
                </c:pt>
                <c:pt idx="84">
                  <c:v>198701</c:v>
                </c:pt>
                <c:pt idx="85">
                  <c:v>198702</c:v>
                </c:pt>
                <c:pt idx="86">
                  <c:v>198703</c:v>
                </c:pt>
                <c:pt idx="87">
                  <c:v>198704</c:v>
                </c:pt>
                <c:pt idx="88">
                  <c:v>198705</c:v>
                </c:pt>
                <c:pt idx="89">
                  <c:v>198706</c:v>
                </c:pt>
                <c:pt idx="90">
                  <c:v>198707</c:v>
                </c:pt>
                <c:pt idx="91">
                  <c:v>198708</c:v>
                </c:pt>
                <c:pt idx="92">
                  <c:v>198709</c:v>
                </c:pt>
                <c:pt idx="93">
                  <c:v>198710</c:v>
                </c:pt>
                <c:pt idx="94">
                  <c:v>198711</c:v>
                </c:pt>
                <c:pt idx="95">
                  <c:v>198712</c:v>
                </c:pt>
                <c:pt idx="96">
                  <c:v>198801</c:v>
                </c:pt>
                <c:pt idx="97">
                  <c:v>198802</c:v>
                </c:pt>
                <c:pt idx="98">
                  <c:v>198803</c:v>
                </c:pt>
                <c:pt idx="99">
                  <c:v>198804</c:v>
                </c:pt>
                <c:pt idx="100">
                  <c:v>198805</c:v>
                </c:pt>
                <c:pt idx="101">
                  <c:v>198806</c:v>
                </c:pt>
                <c:pt idx="102">
                  <c:v>198807</c:v>
                </c:pt>
                <c:pt idx="103">
                  <c:v>198808</c:v>
                </c:pt>
                <c:pt idx="104">
                  <c:v>198809</c:v>
                </c:pt>
                <c:pt idx="105">
                  <c:v>198810</c:v>
                </c:pt>
                <c:pt idx="106">
                  <c:v>198811</c:v>
                </c:pt>
                <c:pt idx="107">
                  <c:v>198812</c:v>
                </c:pt>
                <c:pt idx="108">
                  <c:v>198901</c:v>
                </c:pt>
                <c:pt idx="109">
                  <c:v>198902</c:v>
                </c:pt>
                <c:pt idx="110">
                  <c:v>198903</c:v>
                </c:pt>
                <c:pt idx="111">
                  <c:v>198904</c:v>
                </c:pt>
                <c:pt idx="112">
                  <c:v>198905</c:v>
                </c:pt>
                <c:pt idx="113">
                  <c:v>198906</c:v>
                </c:pt>
                <c:pt idx="114">
                  <c:v>198907</c:v>
                </c:pt>
                <c:pt idx="115">
                  <c:v>198908</c:v>
                </c:pt>
                <c:pt idx="116">
                  <c:v>198909</c:v>
                </c:pt>
                <c:pt idx="117">
                  <c:v>198910</c:v>
                </c:pt>
                <c:pt idx="118">
                  <c:v>198911</c:v>
                </c:pt>
                <c:pt idx="119">
                  <c:v>198912</c:v>
                </c:pt>
                <c:pt idx="120">
                  <c:v>199001</c:v>
                </c:pt>
                <c:pt idx="121">
                  <c:v>199002</c:v>
                </c:pt>
                <c:pt idx="122">
                  <c:v>199003</c:v>
                </c:pt>
                <c:pt idx="123">
                  <c:v>199004</c:v>
                </c:pt>
                <c:pt idx="124">
                  <c:v>199005</c:v>
                </c:pt>
                <c:pt idx="125">
                  <c:v>199006</c:v>
                </c:pt>
                <c:pt idx="126">
                  <c:v>199007</c:v>
                </c:pt>
                <c:pt idx="127">
                  <c:v>199008</c:v>
                </c:pt>
                <c:pt idx="128">
                  <c:v>199009</c:v>
                </c:pt>
                <c:pt idx="129">
                  <c:v>199010</c:v>
                </c:pt>
                <c:pt idx="130">
                  <c:v>199011</c:v>
                </c:pt>
                <c:pt idx="131">
                  <c:v>199012</c:v>
                </c:pt>
                <c:pt idx="132">
                  <c:v>199101</c:v>
                </c:pt>
                <c:pt idx="133">
                  <c:v>199102</c:v>
                </c:pt>
                <c:pt idx="134">
                  <c:v>199103</c:v>
                </c:pt>
                <c:pt idx="135">
                  <c:v>199104</c:v>
                </c:pt>
                <c:pt idx="136">
                  <c:v>199105</c:v>
                </c:pt>
                <c:pt idx="137">
                  <c:v>199106</c:v>
                </c:pt>
                <c:pt idx="138">
                  <c:v>199107</c:v>
                </c:pt>
                <c:pt idx="139">
                  <c:v>199108</c:v>
                </c:pt>
                <c:pt idx="140">
                  <c:v>199109</c:v>
                </c:pt>
                <c:pt idx="141">
                  <c:v>199110</c:v>
                </c:pt>
                <c:pt idx="142">
                  <c:v>199111</c:v>
                </c:pt>
                <c:pt idx="143">
                  <c:v>199112</c:v>
                </c:pt>
                <c:pt idx="144">
                  <c:v>199201</c:v>
                </c:pt>
                <c:pt idx="145">
                  <c:v>199202</c:v>
                </c:pt>
                <c:pt idx="146">
                  <c:v>199203</c:v>
                </c:pt>
                <c:pt idx="147">
                  <c:v>199204</c:v>
                </c:pt>
                <c:pt idx="148">
                  <c:v>199205</c:v>
                </c:pt>
                <c:pt idx="149">
                  <c:v>199206</c:v>
                </c:pt>
                <c:pt idx="150">
                  <c:v>199207</c:v>
                </c:pt>
                <c:pt idx="151">
                  <c:v>199208</c:v>
                </c:pt>
                <c:pt idx="152">
                  <c:v>199209</c:v>
                </c:pt>
                <c:pt idx="153">
                  <c:v>199210</c:v>
                </c:pt>
                <c:pt idx="154">
                  <c:v>199211</c:v>
                </c:pt>
                <c:pt idx="155">
                  <c:v>199212</c:v>
                </c:pt>
                <c:pt idx="156">
                  <c:v>199301</c:v>
                </c:pt>
                <c:pt idx="157">
                  <c:v>199302</c:v>
                </c:pt>
                <c:pt idx="158">
                  <c:v>199303</c:v>
                </c:pt>
                <c:pt idx="159">
                  <c:v>199304</c:v>
                </c:pt>
                <c:pt idx="160">
                  <c:v>199305</c:v>
                </c:pt>
                <c:pt idx="161">
                  <c:v>199306</c:v>
                </c:pt>
                <c:pt idx="162">
                  <c:v>199307</c:v>
                </c:pt>
                <c:pt idx="163">
                  <c:v>199308</c:v>
                </c:pt>
                <c:pt idx="164">
                  <c:v>199309</c:v>
                </c:pt>
                <c:pt idx="165">
                  <c:v>199310</c:v>
                </c:pt>
                <c:pt idx="166">
                  <c:v>199311</c:v>
                </c:pt>
                <c:pt idx="167">
                  <c:v>199312</c:v>
                </c:pt>
                <c:pt idx="168">
                  <c:v>199401</c:v>
                </c:pt>
                <c:pt idx="169">
                  <c:v>199402</c:v>
                </c:pt>
                <c:pt idx="170">
                  <c:v>199403</c:v>
                </c:pt>
                <c:pt idx="171">
                  <c:v>199404</c:v>
                </c:pt>
                <c:pt idx="172">
                  <c:v>199405</c:v>
                </c:pt>
                <c:pt idx="173">
                  <c:v>199406</c:v>
                </c:pt>
                <c:pt idx="174">
                  <c:v>199407</c:v>
                </c:pt>
                <c:pt idx="175">
                  <c:v>199408</c:v>
                </c:pt>
                <c:pt idx="176">
                  <c:v>199409</c:v>
                </c:pt>
                <c:pt idx="177">
                  <c:v>199410</c:v>
                </c:pt>
                <c:pt idx="178">
                  <c:v>199411</c:v>
                </c:pt>
                <c:pt idx="179">
                  <c:v>199412</c:v>
                </c:pt>
                <c:pt idx="180">
                  <c:v>199501</c:v>
                </c:pt>
                <c:pt idx="181">
                  <c:v>199502</c:v>
                </c:pt>
                <c:pt idx="182">
                  <c:v>199503</c:v>
                </c:pt>
                <c:pt idx="183">
                  <c:v>199504</c:v>
                </c:pt>
                <c:pt idx="184">
                  <c:v>199505</c:v>
                </c:pt>
                <c:pt idx="185">
                  <c:v>199506</c:v>
                </c:pt>
                <c:pt idx="186">
                  <c:v>199507</c:v>
                </c:pt>
                <c:pt idx="187">
                  <c:v>199508</c:v>
                </c:pt>
                <c:pt idx="188">
                  <c:v>199509</c:v>
                </c:pt>
                <c:pt idx="189">
                  <c:v>199510</c:v>
                </c:pt>
                <c:pt idx="190">
                  <c:v>199511</c:v>
                </c:pt>
                <c:pt idx="191">
                  <c:v>199512</c:v>
                </c:pt>
                <c:pt idx="192">
                  <c:v>199601</c:v>
                </c:pt>
                <c:pt idx="193">
                  <c:v>199602</c:v>
                </c:pt>
                <c:pt idx="194">
                  <c:v>199603</c:v>
                </c:pt>
                <c:pt idx="195">
                  <c:v>199604</c:v>
                </c:pt>
                <c:pt idx="196">
                  <c:v>199605</c:v>
                </c:pt>
                <c:pt idx="197">
                  <c:v>199606</c:v>
                </c:pt>
                <c:pt idx="198">
                  <c:v>199607</c:v>
                </c:pt>
                <c:pt idx="199">
                  <c:v>199608</c:v>
                </c:pt>
                <c:pt idx="200">
                  <c:v>199609</c:v>
                </c:pt>
                <c:pt idx="201">
                  <c:v>199610</c:v>
                </c:pt>
                <c:pt idx="202">
                  <c:v>199611</c:v>
                </c:pt>
                <c:pt idx="203">
                  <c:v>199612</c:v>
                </c:pt>
                <c:pt idx="204">
                  <c:v>199701</c:v>
                </c:pt>
                <c:pt idx="205">
                  <c:v>199702</c:v>
                </c:pt>
                <c:pt idx="206">
                  <c:v>199703</c:v>
                </c:pt>
                <c:pt idx="207">
                  <c:v>199704</c:v>
                </c:pt>
                <c:pt idx="208">
                  <c:v>199705</c:v>
                </c:pt>
                <c:pt idx="209">
                  <c:v>199706</c:v>
                </c:pt>
                <c:pt idx="210">
                  <c:v>199707</c:v>
                </c:pt>
                <c:pt idx="211">
                  <c:v>199708</c:v>
                </c:pt>
                <c:pt idx="212">
                  <c:v>199709</c:v>
                </c:pt>
                <c:pt idx="213">
                  <c:v>199710</c:v>
                </c:pt>
                <c:pt idx="214">
                  <c:v>199711</c:v>
                </c:pt>
                <c:pt idx="215">
                  <c:v>199712</c:v>
                </c:pt>
                <c:pt idx="216">
                  <c:v>199801</c:v>
                </c:pt>
                <c:pt idx="217">
                  <c:v>199802</c:v>
                </c:pt>
                <c:pt idx="218">
                  <c:v>199803</c:v>
                </c:pt>
                <c:pt idx="219">
                  <c:v>199804</c:v>
                </c:pt>
                <c:pt idx="220">
                  <c:v>199805</c:v>
                </c:pt>
                <c:pt idx="221">
                  <c:v>199806</c:v>
                </c:pt>
                <c:pt idx="222">
                  <c:v>199807</c:v>
                </c:pt>
                <c:pt idx="223">
                  <c:v>199808</c:v>
                </c:pt>
                <c:pt idx="224">
                  <c:v>199809</c:v>
                </c:pt>
                <c:pt idx="225">
                  <c:v>199810</c:v>
                </c:pt>
                <c:pt idx="226">
                  <c:v>199811</c:v>
                </c:pt>
                <c:pt idx="227">
                  <c:v>199812</c:v>
                </c:pt>
                <c:pt idx="228">
                  <c:v>199901</c:v>
                </c:pt>
                <c:pt idx="229">
                  <c:v>199902</c:v>
                </c:pt>
                <c:pt idx="230">
                  <c:v>199903</c:v>
                </c:pt>
                <c:pt idx="231">
                  <c:v>199904</c:v>
                </c:pt>
                <c:pt idx="232">
                  <c:v>199905</c:v>
                </c:pt>
                <c:pt idx="233">
                  <c:v>199906</c:v>
                </c:pt>
                <c:pt idx="234">
                  <c:v>199907</c:v>
                </c:pt>
                <c:pt idx="235">
                  <c:v>199908</c:v>
                </c:pt>
                <c:pt idx="236">
                  <c:v>199909</c:v>
                </c:pt>
                <c:pt idx="237">
                  <c:v>199910</c:v>
                </c:pt>
                <c:pt idx="238">
                  <c:v>199911</c:v>
                </c:pt>
                <c:pt idx="239">
                  <c:v>199912</c:v>
                </c:pt>
                <c:pt idx="240">
                  <c:v>200001</c:v>
                </c:pt>
                <c:pt idx="241">
                  <c:v>200002</c:v>
                </c:pt>
                <c:pt idx="242">
                  <c:v>200003</c:v>
                </c:pt>
                <c:pt idx="243">
                  <c:v>200004</c:v>
                </c:pt>
                <c:pt idx="244">
                  <c:v>200005</c:v>
                </c:pt>
                <c:pt idx="245">
                  <c:v>200006</c:v>
                </c:pt>
                <c:pt idx="246">
                  <c:v>200007</c:v>
                </c:pt>
                <c:pt idx="247">
                  <c:v>200008</c:v>
                </c:pt>
                <c:pt idx="248">
                  <c:v>200009</c:v>
                </c:pt>
                <c:pt idx="249">
                  <c:v>200010</c:v>
                </c:pt>
                <c:pt idx="250">
                  <c:v>200011</c:v>
                </c:pt>
                <c:pt idx="251">
                  <c:v>200012</c:v>
                </c:pt>
                <c:pt idx="252">
                  <c:v>200101</c:v>
                </c:pt>
                <c:pt idx="253">
                  <c:v>200102</c:v>
                </c:pt>
                <c:pt idx="254">
                  <c:v>200103</c:v>
                </c:pt>
                <c:pt idx="255">
                  <c:v>200104</c:v>
                </c:pt>
                <c:pt idx="256">
                  <c:v>200105</c:v>
                </c:pt>
                <c:pt idx="257">
                  <c:v>200106</c:v>
                </c:pt>
                <c:pt idx="258">
                  <c:v>200107</c:v>
                </c:pt>
                <c:pt idx="259">
                  <c:v>200108</c:v>
                </c:pt>
                <c:pt idx="260">
                  <c:v>200109</c:v>
                </c:pt>
                <c:pt idx="261">
                  <c:v>200110</c:v>
                </c:pt>
                <c:pt idx="262">
                  <c:v>200111</c:v>
                </c:pt>
                <c:pt idx="263">
                  <c:v>200112</c:v>
                </c:pt>
                <c:pt idx="264">
                  <c:v>200201</c:v>
                </c:pt>
                <c:pt idx="265">
                  <c:v>200202</c:v>
                </c:pt>
                <c:pt idx="266">
                  <c:v>200203</c:v>
                </c:pt>
                <c:pt idx="267">
                  <c:v>200204</c:v>
                </c:pt>
                <c:pt idx="268">
                  <c:v>200205</c:v>
                </c:pt>
                <c:pt idx="269">
                  <c:v>200206</c:v>
                </c:pt>
                <c:pt idx="270">
                  <c:v>200207</c:v>
                </c:pt>
                <c:pt idx="271">
                  <c:v>200208</c:v>
                </c:pt>
                <c:pt idx="272">
                  <c:v>200209</c:v>
                </c:pt>
                <c:pt idx="273">
                  <c:v>200210</c:v>
                </c:pt>
                <c:pt idx="274">
                  <c:v>200211</c:v>
                </c:pt>
                <c:pt idx="275">
                  <c:v>200212</c:v>
                </c:pt>
                <c:pt idx="276">
                  <c:v>200301</c:v>
                </c:pt>
                <c:pt idx="277">
                  <c:v>200302</c:v>
                </c:pt>
                <c:pt idx="278">
                  <c:v>200303</c:v>
                </c:pt>
                <c:pt idx="279">
                  <c:v>200304</c:v>
                </c:pt>
                <c:pt idx="280">
                  <c:v>200305</c:v>
                </c:pt>
                <c:pt idx="281">
                  <c:v>200306</c:v>
                </c:pt>
                <c:pt idx="282">
                  <c:v>200307</c:v>
                </c:pt>
                <c:pt idx="283">
                  <c:v>200308</c:v>
                </c:pt>
                <c:pt idx="284">
                  <c:v>200309</c:v>
                </c:pt>
                <c:pt idx="285">
                  <c:v>200310</c:v>
                </c:pt>
                <c:pt idx="286">
                  <c:v>200311</c:v>
                </c:pt>
                <c:pt idx="287">
                  <c:v>200312</c:v>
                </c:pt>
                <c:pt idx="288">
                  <c:v>200401</c:v>
                </c:pt>
                <c:pt idx="289">
                  <c:v>200402</c:v>
                </c:pt>
                <c:pt idx="290">
                  <c:v>200403</c:v>
                </c:pt>
                <c:pt idx="291">
                  <c:v>200404</c:v>
                </c:pt>
                <c:pt idx="292">
                  <c:v>200405</c:v>
                </c:pt>
                <c:pt idx="293">
                  <c:v>200406</c:v>
                </c:pt>
                <c:pt idx="294">
                  <c:v>200407</c:v>
                </c:pt>
                <c:pt idx="295">
                  <c:v>200408</c:v>
                </c:pt>
                <c:pt idx="296">
                  <c:v>200409</c:v>
                </c:pt>
                <c:pt idx="297">
                  <c:v>200410</c:v>
                </c:pt>
                <c:pt idx="298">
                  <c:v>200411</c:v>
                </c:pt>
                <c:pt idx="299">
                  <c:v>200412</c:v>
                </c:pt>
                <c:pt idx="300">
                  <c:v>200501</c:v>
                </c:pt>
                <c:pt idx="301">
                  <c:v>200502</c:v>
                </c:pt>
                <c:pt idx="302">
                  <c:v>200503</c:v>
                </c:pt>
                <c:pt idx="303">
                  <c:v>200504</c:v>
                </c:pt>
                <c:pt idx="304">
                  <c:v>200505</c:v>
                </c:pt>
                <c:pt idx="305">
                  <c:v>200506</c:v>
                </c:pt>
                <c:pt idx="306">
                  <c:v>200507</c:v>
                </c:pt>
                <c:pt idx="307">
                  <c:v>200508</c:v>
                </c:pt>
                <c:pt idx="308">
                  <c:v>200509</c:v>
                </c:pt>
                <c:pt idx="309">
                  <c:v>200510</c:v>
                </c:pt>
                <c:pt idx="310">
                  <c:v>200511</c:v>
                </c:pt>
                <c:pt idx="311">
                  <c:v>200512</c:v>
                </c:pt>
                <c:pt idx="312">
                  <c:v>200601</c:v>
                </c:pt>
                <c:pt idx="313">
                  <c:v>200602</c:v>
                </c:pt>
                <c:pt idx="314">
                  <c:v>200603</c:v>
                </c:pt>
                <c:pt idx="315">
                  <c:v>200604</c:v>
                </c:pt>
                <c:pt idx="316">
                  <c:v>200605</c:v>
                </c:pt>
                <c:pt idx="317">
                  <c:v>200606</c:v>
                </c:pt>
                <c:pt idx="318">
                  <c:v>200607</c:v>
                </c:pt>
                <c:pt idx="319">
                  <c:v>200608</c:v>
                </c:pt>
                <c:pt idx="320">
                  <c:v>200609</c:v>
                </c:pt>
                <c:pt idx="321">
                  <c:v>200610</c:v>
                </c:pt>
                <c:pt idx="322">
                  <c:v>200611</c:v>
                </c:pt>
                <c:pt idx="323">
                  <c:v>200612</c:v>
                </c:pt>
                <c:pt idx="324">
                  <c:v>200701</c:v>
                </c:pt>
                <c:pt idx="325">
                  <c:v>200702</c:v>
                </c:pt>
                <c:pt idx="326">
                  <c:v>200703</c:v>
                </c:pt>
                <c:pt idx="327">
                  <c:v>200704</c:v>
                </c:pt>
                <c:pt idx="328">
                  <c:v>200705</c:v>
                </c:pt>
                <c:pt idx="329">
                  <c:v>200706</c:v>
                </c:pt>
                <c:pt idx="330">
                  <c:v>200707</c:v>
                </c:pt>
                <c:pt idx="331">
                  <c:v>200708</c:v>
                </c:pt>
                <c:pt idx="332">
                  <c:v>200709</c:v>
                </c:pt>
                <c:pt idx="333">
                  <c:v>200710</c:v>
                </c:pt>
                <c:pt idx="334">
                  <c:v>200711</c:v>
                </c:pt>
                <c:pt idx="335">
                  <c:v>200712</c:v>
                </c:pt>
                <c:pt idx="336">
                  <c:v>200801</c:v>
                </c:pt>
                <c:pt idx="337">
                  <c:v>200802</c:v>
                </c:pt>
                <c:pt idx="338">
                  <c:v>200803</c:v>
                </c:pt>
                <c:pt idx="339">
                  <c:v>200804</c:v>
                </c:pt>
                <c:pt idx="340">
                  <c:v>200805</c:v>
                </c:pt>
                <c:pt idx="341">
                  <c:v>200806</c:v>
                </c:pt>
                <c:pt idx="342">
                  <c:v>200807</c:v>
                </c:pt>
                <c:pt idx="343">
                  <c:v>200808</c:v>
                </c:pt>
                <c:pt idx="344">
                  <c:v>200809</c:v>
                </c:pt>
                <c:pt idx="345">
                  <c:v>200810</c:v>
                </c:pt>
                <c:pt idx="346">
                  <c:v>200811</c:v>
                </c:pt>
                <c:pt idx="347">
                  <c:v>200812</c:v>
                </c:pt>
                <c:pt idx="348">
                  <c:v>200901</c:v>
                </c:pt>
                <c:pt idx="349">
                  <c:v>200902</c:v>
                </c:pt>
                <c:pt idx="350">
                  <c:v>200903</c:v>
                </c:pt>
                <c:pt idx="351">
                  <c:v>200904</c:v>
                </c:pt>
                <c:pt idx="352">
                  <c:v>200905</c:v>
                </c:pt>
                <c:pt idx="353">
                  <c:v>200906</c:v>
                </c:pt>
                <c:pt idx="354">
                  <c:v>200907</c:v>
                </c:pt>
                <c:pt idx="355">
                  <c:v>200908</c:v>
                </c:pt>
                <c:pt idx="356">
                  <c:v>200909</c:v>
                </c:pt>
                <c:pt idx="357">
                  <c:v>200910</c:v>
                </c:pt>
                <c:pt idx="358">
                  <c:v>200911</c:v>
                </c:pt>
                <c:pt idx="359">
                  <c:v>200912</c:v>
                </c:pt>
                <c:pt idx="360">
                  <c:v>201001</c:v>
                </c:pt>
                <c:pt idx="361">
                  <c:v>201002</c:v>
                </c:pt>
                <c:pt idx="362">
                  <c:v>201003</c:v>
                </c:pt>
                <c:pt idx="363">
                  <c:v>201004</c:v>
                </c:pt>
                <c:pt idx="364">
                  <c:v>201005</c:v>
                </c:pt>
                <c:pt idx="365">
                  <c:v>201006</c:v>
                </c:pt>
                <c:pt idx="366">
                  <c:v>201007</c:v>
                </c:pt>
                <c:pt idx="367">
                  <c:v>201008</c:v>
                </c:pt>
                <c:pt idx="368">
                  <c:v>201009</c:v>
                </c:pt>
                <c:pt idx="369">
                  <c:v>201010</c:v>
                </c:pt>
                <c:pt idx="370">
                  <c:v>201011</c:v>
                </c:pt>
                <c:pt idx="371">
                  <c:v>201012</c:v>
                </c:pt>
                <c:pt idx="372">
                  <c:v>201101</c:v>
                </c:pt>
                <c:pt idx="373">
                  <c:v>201102</c:v>
                </c:pt>
                <c:pt idx="374">
                  <c:v>201103</c:v>
                </c:pt>
                <c:pt idx="375">
                  <c:v>201104</c:v>
                </c:pt>
                <c:pt idx="376">
                  <c:v>201105</c:v>
                </c:pt>
                <c:pt idx="377">
                  <c:v>201106</c:v>
                </c:pt>
                <c:pt idx="378">
                  <c:v>201107</c:v>
                </c:pt>
                <c:pt idx="379">
                  <c:v>201108</c:v>
                </c:pt>
                <c:pt idx="380">
                  <c:v>201109</c:v>
                </c:pt>
                <c:pt idx="381">
                  <c:v>201110</c:v>
                </c:pt>
                <c:pt idx="382">
                  <c:v>201111</c:v>
                </c:pt>
                <c:pt idx="383">
                  <c:v>201112</c:v>
                </c:pt>
                <c:pt idx="384">
                  <c:v>201201</c:v>
                </c:pt>
                <c:pt idx="385">
                  <c:v>201202</c:v>
                </c:pt>
                <c:pt idx="386">
                  <c:v>201203</c:v>
                </c:pt>
                <c:pt idx="387">
                  <c:v>201204</c:v>
                </c:pt>
                <c:pt idx="388">
                  <c:v>201205</c:v>
                </c:pt>
                <c:pt idx="389">
                  <c:v>201206</c:v>
                </c:pt>
                <c:pt idx="390">
                  <c:v>201207</c:v>
                </c:pt>
                <c:pt idx="391">
                  <c:v>201208</c:v>
                </c:pt>
                <c:pt idx="392">
                  <c:v>201209</c:v>
                </c:pt>
                <c:pt idx="393">
                  <c:v>201210</c:v>
                </c:pt>
                <c:pt idx="394">
                  <c:v>201211</c:v>
                </c:pt>
                <c:pt idx="395">
                  <c:v>201212</c:v>
                </c:pt>
                <c:pt idx="396">
                  <c:v>201302</c:v>
                </c:pt>
                <c:pt idx="397">
                  <c:v>201303</c:v>
                </c:pt>
                <c:pt idx="398">
                  <c:v>201305</c:v>
                </c:pt>
                <c:pt idx="399">
                  <c:v>201307</c:v>
                </c:pt>
              </c:numCache>
            </c:numRef>
          </c:cat>
          <c:val>
            <c:numRef>
              <c:f>Total!$N$2:$N$405</c:f>
              <c:numCache>
                <c:formatCode>General</c:formatCode>
                <c:ptCount val="400"/>
                <c:pt idx="0">
                  <c:v>0.14428058987644476</c:v>
                </c:pt>
                <c:pt idx="1">
                  <c:v>0.11735639283508334</c:v>
                </c:pt>
                <c:pt idx="2">
                  <c:v>7.7417173766058112E-2</c:v>
                </c:pt>
                <c:pt idx="3">
                  <c:v>8.968609865470846E-2</c:v>
                </c:pt>
                <c:pt idx="4">
                  <c:v>9.5115681233933158E-2</c:v>
                </c:pt>
                <c:pt idx="5">
                  <c:v>8.026366808840639E-2</c:v>
                </c:pt>
                <c:pt idx="6">
                  <c:v>0.11071171818835365</c:v>
                </c:pt>
                <c:pt idx="7">
                  <c:v>0.1185440236104279</c:v>
                </c:pt>
                <c:pt idx="8">
                  <c:v>8.9743589743589758E-2</c:v>
                </c:pt>
                <c:pt idx="9">
                  <c:v>9.4367773218948167E-2</c:v>
                </c:pt>
                <c:pt idx="10">
                  <c:v>9.6334586466165453E-2</c:v>
                </c:pt>
                <c:pt idx="11">
                  <c:v>0.13787553648068668</c:v>
                </c:pt>
                <c:pt idx="12">
                  <c:v>0.12764908822079837</c:v>
                </c:pt>
                <c:pt idx="13">
                  <c:v>0.12104689203925845</c:v>
                </c:pt>
                <c:pt idx="14">
                  <c:v>8.2377476538060448E-2</c:v>
                </c:pt>
                <c:pt idx="15">
                  <c:v>9.2840646651270203E-2</c:v>
                </c:pt>
                <c:pt idx="16">
                  <c:v>0.15597484276729559</c:v>
                </c:pt>
                <c:pt idx="17">
                  <c:v>0.13312101910828025</c:v>
                </c:pt>
                <c:pt idx="18">
                  <c:v>0.10838946723821186</c:v>
                </c:pt>
                <c:pt idx="19">
                  <c:v>0.11029049729197445</c:v>
                </c:pt>
                <c:pt idx="20">
                  <c:v>8.7518647439085023E-2</c:v>
                </c:pt>
                <c:pt idx="21">
                  <c:v>0.11089939024390244</c:v>
                </c:pt>
                <c:pt idx="22">
                  <c:v>0.13303878252331863</c:v>
                </c:pt>
                <c:pt idx="23">
                  <c:v>0.13254593175853024</c:v>
                </c:pt>
                <c:pt idx="24">
                  <c:v>0.10911966262519768</c:v>
                </c:pt>
                <c:pt idx="25">
                  <c:v>0.1249207355738744</c:v>
                </c:pt>
                <c:pt idx="26">
                  <c:v>0.11971411554496725</c:v>
                </c:pt>
                <c:pt idx="27">
                  <c:v>9.372846312887663E-2</c:v>
                </c:pt>
                <c:pt idx="28">
                  <c:v>0.10536879076768693</c:v>
                </c:pt>
                <c:pt idx="29">
                  <c:v>0.11490479317137228</c:v>
                </c:pt>
                <c:pt idx="30">
                  <c:v>0.123827392120075</c:v>
                </c:pt>
                <c:pt idx="31">
                  <c:v>0.11126373626373623</c:v>
                </c:pt>
                <c:pt idx="32">
                  <c:v>0.10307273434461299</c:v>
                </c:pt>
                <c:pt idx="33">
                  <c:v>0.12163146394756005</c:v>
                </c:pt>
                <c:pt idx="34">
                  <c:v>9.9696575639358437E-2</c:v>
                </c:pt>
                <c:pt idx="35">
                  <c:v>0.12608444187391549</c:v>
                </c:pt>
                <c:pt idx="36">
                  <c:v>0.14947780678851166</c:v>
                </c:pt>
                <c:pt idx="37">
                  <c:v>0.12998266897746963</c:v>
                </c:pt>
                <c:pt idx="38">
                  <c:v>0.10236724248240567</c:v>
                </c:pt>
                <c:pt idx="39">
                  <c:v>0.13279932546374368</c:v>
                </c:pt>
                <c:pt idx="40">
                  <c:v>0.11359260685406238</c:v>
                </c:pt>
                <c:pt idx="41">
                  <c:v>9.0744101633393817E-2</c:v>
                </c:pt>
                <c:pt idx="42">
                  <c:v>0.14808743169398914</c:v>
                </c:pt>
                <c:pt idx="43">
                  <c:v>0.10239429444727458</c:v>
                </c:pt>
                <c:pt idx="44">
                  <c:v>9.7936341378104225E-2</c:v>
                </c:pt>
                <c:pt idx="45">
                  <c:v>8.375634517766499E-2</c:v>
                </c:pt>
                <c:pt idx="46">
                  <c:v>8.4047109207708803E-2</c:v>
                </c:pt>
                <c:pt idx="47">
                  <c:v>0.13367609254498719</c:v>
                </c:pt>
                <c:pt idx="48">
                  <c:v>8.9991589571068162E-2</c:v>
                </c:pt>
                <c:pt idx="49">
                  <c:v>0.13997113997113997</c:v>
                </c:pt>
                <c:pt idx="50">
                  <c:v>0.10581818181818184</c:v>
                </c:pt>
                <c:pt idx="51">
                  <c:v>0.16378066378066375</c:v>
                </c:pt>
                <c:pt idx="52">
                  <c:v>0.14463204842306465</c:v>
                </c:pt>
                <c:pt idx="53">
                  <c:v>0.12826183104820876</c:v>
                </c:pt>
                <c:pt idx="54">
                  <c:v>0.11186319914499462</c:v>
                </c:pt>
                <c:pt idx="55">
                  <c:v>0.105070569785677</c:v>
                </c:pt>
                <c:pt idx="56">
                  <c:v>9.8925946862634298E-2</c:v>
                </c:pt>
                <c:pt idx="57">
                  <c:v>8.6873508353222051E-2</c:v>
                </c:pt>
                <c:pt idx="58">
                  <c:v>9.3181818181818143E-2</c:v>
                </c:pt>
                <c:pt idx="59">
                  <c:v>0.11248999199359487</c:v>
                </c:pt>
                <c:pt idx="60">
                  <c:v>0.13058720420683603</c:v>
                </c:pt>
                <c:pt idx="61">
                  <c:v>0.1974306964164976</c:v>
                </c:pt>
                <c:pt idx="62">
                  <c:v>0.11316010058675614</c:v>
                </c:pt>
                <c:pt idx="63">
                  <c:v>0.1190082644628099</c:v>
                </c:pt>
                <c:pt idx="64">
                  <c:v>0.10850439882697947</c:v>
                </c:pt>
                <c:pt idx="65">
                  <c:v>0.10871478873239435</c:v>
                </c:pt>
                <c:pt idx="66">
                  <c:v>0.10226887910599386</c:v>
                </c:pt>
                <c:pt idx="67">
                  <c:v>0.10399999999999998</c:v>
                </c:pt>
                <c:pt idx="68">
                  <c:v>8.5727314181486575E-2</c:v>
                </c:pt>
                <c:pt idx="69">
                  <c:v>0.10619136960600367</c:v>
                </c:pt>
                <c:pt idx="70">
                  <c:v>7.9103214890016926E-2</c:v>
                </c:pt>
                <c:pt idx="71">
                  <c:v>0.10250569476082003</c:v>
                </c:pt>
                <c:pt idx="72">
                  <c:v>0.1278988053408292</c:v>
                </c:pt>
                <c:pt idx="73">
                  <c:v>0.10065170166545989</c:v>
                </c:pt>
                <c:pt idx="74">
                  <c:v>0.10683760683760685</c:v>
                </c:pt>
                <c:pt idx="75">
                  <c:v>0.11501954215522051</c:v>
                </c:pt>
                <c:pt idx="76">
                  <c:v>0.11145374449339197</c:v>
                </c:pt>
                <c:pt idx="77">
                  <c:v>0.10106681639528352</c:v>
                </c:pt>
                <c:pt idx="78">
                  <c:v>0.12533620225927919</c:v>
                </c:pt>
                <c:pt idx="79">
                  <c:v>9.4902610857853342E-2</c:v>
                </c:pt>
                <c:pt idx="80">
                  <c:v>9.1807909604519747E-2</c:v>
                </c:pt>
                <c:pt idx="81">
                  <c:v>0.10350928929519318</c:v>
                </c:pt>
                <c:pt idx="82">
                  <c:v>0.11237298266586973</c:v>
                </c:pt>
                <c:pt idx="83">
                  <c:v>0.10934664246823959</c:v>
                </c:pt>
                <c:pt idx="84">
                  <c:v>0.14662273476112028</c:v>
                </c:pt>
                <c:pt idx="85">
                  <c:v>0.1228346456692913</c:v>
                </c:pt>
                <c:pt idx="86">
                  <c:v>9.5749649696403566E-2</c:v>
                </c:pt>
                <c:pt idx="87">
                  <c:v>0.11280991735537189</c:v>
                </c:pt>
                <c:pt idx="88">
                  <c:v>0.12569936590824315</c:v>
                </c:pt>
                <c:pt idx="89">
                  <c:v>9.7830710336027221E-2</c:v>
                </c:pt>
                <c:pt idx="90">
                  <c:v>9.5238095238095247E-2</c:v>
                </c:pt>
                <c:pt idx="91">
                  <c:v>0.11999999999999995</c:v>
                </c:pt>
                <c:pt idx="92">
                  <c:v>0.11726508785332308</c:v>
                </c:pt>
                <c:pt idx="93">
                  <c:v>0.13724137931034486</c:v>
                </c:pt>
                <c:pt idx="94">
                  <c:v>0.13902147971360382</c:v>
                </c:pt>
                <c:pt idx="95">
                  <c:v>0.12572533849129605</c:v>
                </c:pt>
                <c:pt idx="96">
                  <c:v>0.13825652415324824</c:v>
                </c:pt>
                <c:pt idx="97">
                  <c:v>0.13805697589481369</c:v>
                </c:pt>
                <c:pt idx="98">
                  <c:v>0.16963064295485647</c:v>
                </c:pt>
                <c:pt idx="99">
                  <c:v>0.13643996641477757</c:v>
                </c:pt>
                <c:pt idx="100">
                  <c:v>0.10479199578725647</c:v>
                </c:pt>
                <c:pt idx="101">
                  <c:v>0.12123004139562392</c:v>
                </c:pt>
                <c:pt idx="102">
                  <c:v>0.12831858407079644</c:v>
                </c:pt>
                <c:pt idx="103">
                  <c:v>0.12889812889812885</c:v>
                </c:pt>
                <c:pt idx="104">
                  <c:v>0.15363457760314345</c:v>
                </c:pt>
                <c:pt idx="105">
                  <c:v>0.11233701103309923</c:v>
                </c:pt>
                <c:pt idx="106">
                  <c:v>0.16666666666666671</c:v>
                </c:pt>
                <c:pt idx="107">
                  <c:v>0.14492155243600324</c:v>
                </c:pt>
                <c:pt idx="108">
                  <c:v>0.127568493150685</c:v>
                </c:pt>
                <c:pt idx="109">
                  <c:v>0.11937984496124032</c:v>
                </c:pt>
                <c:pt idx="110">
                  <c:v>0.12933618843683078</c:v>
                </c:pt>
                <c:pt idx="111">
                  <c:v>0.12197437114380631</c:v>
                </c:pt>
                <c:pt idx="112">
                  <c:v>0.1034021406727829</c:v>
                </c:pt>
                <c:pt idx="113">
                  <c:v>0.12739750131972549</c:v>
                </c:pt>
                <c:pt idx="114">
                  <c:v>0.16411534353862592</c:v>
                </c:pt>
                <c:pt idx="115">
                  <c:v>0.11584051724137924</c:v>
                </c:pt>
                <c:pt idx="116">
                  <c:v>9.7271648873072339E-2</c:v>
                </c:pt>
                <c:pt idx="117">
                  <c:v>0.10110974106041937</c:v>
                </c:pt>
                <c:pt idx="118">
                  <c:v>9.990347490347487E-2</c:v>
                </c:pt>
                <c:pt idx="119">
                  <c:v>0.10558139534883729</c:v>
                </c:pt>
                <c:pt idx="120">
                  <c:v>0.13379930104842735</c:v>
                </c:pt>
                <c:pt idx="121">
                  <c:v>0.11522965350523769</c:v>
                </c:pt>
                <c:pt idx="122">
                  <c:v>0.12140350877192978</c:v>
                </c:pt>
                <c:pt idx="123">
                  <c:v>0.13140887548470501</c:v>
                </c:pt>
                <c:pt idx="124">
                  <c:v>9.9451840250587314E-2</c:v>
                </c:pt>
                <c:pt idx="125">
                  <c:v>8.6324786324786323E-2</c:v>
                </c:pt>
                <c:pt idx="126">
                  <c:v>9.8201936376210247E-2</c:v>
                </c:pt>
                <c:pt idx="127">
                  <c:v>0.12640207075064713</c:v>
                </c:pt>
                <c:pt idx="128">
                  <c:v>7.5987841945288806E-2</c:v>
                </c:pt>
                <c:pt idx="129">
                  <c:v>0.10288713910761159</c:v>
                </c:pt>
                <c:pt idx="130">
                  <c:v>0.14621513944223113</c:v>
                </c:pt>
                <c:pt idx="131">
                  <c:v>9.3121693121693189E-2</c:v>
                </c:pt>
                <c:pt idx="132">
                  <c:v>0.10511033681765386</c:v>
                </c:pt>
                <c:pt idx="133">
                  <c:v>9.9337748344370938E-2</c:v>
                </c:pt>
                <c:pt idx="134">
                  <c:v>0.10477081384471468</c:v>
                </c:pt>
                <c:pt idx="135">
                  <c:v>0.12188139059304694</c:v>
                </c:pt>
                <c:pt idx="136">
                  <c:v>0.11058897243107774</c:v>
                </c:pt>
                <c:pt idx="137">
                  <c:v>0.11421477343265055</c:v>
                </c:pt>
                <c:pt idx="138">
                  <c:v>0.11691542288557204</c:v>
                </c:pt>
                <c:pt idx="139">
                  <c:v>0.10362844702467347</c:v>
                </c:pt>
                <c:pt idx="140">
                  <c:v>0.11537443768192647</c:v>
                </c:pt>
                <c:pt idx="141">
                  <c:v>9.527732015376171E-2</c:v>
                </c:pt>
                <c:pt idx="142">
                  <c:v>0.12194594594594593</c:v>
                </c:pt>
                <c:pt idx="143">
                  <c:v>0.146370582617001</c:v>
                </c:pt>
                <c:pt idx="144">
                  <c:v>0.13498003992015969</c:v>
                </c:pt>
                <c:pt idx="145">
                  <c:v>0.10623306233062325</c:v>
                </c:pt>
                <c:pt idx="146">
                  <c:v>8.7953091684434964E-2</c:v>
                </c:pt>
                <c:pt idx="147">
                  <c:v>0.11829652996845436</c:v>
                </c:pt>
                <c:pt idx="148">
                  <c:v>0.11685552407932014</c:v>
                </c:pt>
                <c:pt idx="149">
                  <c:v>0.12078547610226016</c:v>
                </c:pt>
                <c:pt idx="150">
                  <c:v>0.12893081761006292</c:v>
                </c:pt>
                <c:pt idx="151">
                  <c:v>0.11394891944990181</c:v>
                </c:pt>
                <c:pt idx="152">
                  <c:v>0.11239609685580051</c:v>
                </c:pt>
                <c:pt idx="153">
                  <c:v>8.8742207554088751E-2</c:v>
                </c:pt>
                <c:pt idx="154">
                  <c:v>0.10453781512605043</c:v>
                </c:pt>
                <c:pt idx="155">
                  <c:v>0.13388429752066111</c:v>
                </c:pt>
                <c:pt idx="156">
                  <c:v>0.10606989576946654</c:v>
                </c:pt>
                <c:pt idx="157">
                  <c:v>8.0904223676383114E-2</c:v>
                </c:pt>
                <c:pt idx="158">
                  <c:v>9.9489795918367416E-2</c:v>
                </c:pt>
                <c:pt idx="159">
                  <c:v>0.11957730812013345</c:v>
                </c:pt>
                <c:pt idx="160">
                  <c:v>0.11622940817571689</c:v>
                </c:pt>
                <c:pt idx="161">
                  <c:v>0.15391049769970716</c:v>
                </c:pt>
                <c:pt idx="162">
                  <c:v>0.11525307797537612</c:v>
                </c:pt>
                <c:pt idx="163">
                  <c:v>0.14662349676225725</c:v>
                </c:pt>
                <c:pt idx="164">
                  <c:v>0.13653366583541157</c:v>
                </c:pt>
                <c:pt idx="165">
                  <c:v>0.117275597654488</c:v>
                </c:pt>
                <c:pt idx="166">
                  <c:v>0.12631915574032615</c:v>
                </c:pt>
                <c:pt idx="167">
                  <c:v>0.13622641509433958</c:v>
                </c:pt>
                <c:pt idx="168">
                  <c:v>0.14394497666421027</c:v>
                </c:pt>
                <c:pt idx="169">
                  <c:v>0.13533834586466181</c:v>
                </c:pt>
                <c:pt idx="170">
                  <c:v>0.12885048835462057</c:v>
                </c:pt>
                <c:pt idx="171">
                  <c:v>0.11642989499691164</c:v>
                </c:pt>
                <c:pt idx="172">
                  <c:v>0.1320561067396511</c:v>
                </c:pt>
                <c:pt idx="173">
                  <c:v>0.12942419440042249</c:v>
                </c:pt>
                <c:pt idx="174">
                  <c:v>0.11082693947144073</c:v>
                </c:pt>
                <c:pt idx="175">
                  <c:v>0.13391608391608384</c:v>
                </c:pt>
                <c:pt idx="176">
                  <c:v>0.13076176613294516</c:v>
                </c:pt>
                <c:pt idx="177">
                  <c:v>0.12087366592206501</c:v>
                </c:pt>
                <c:pt idx="178">
                  <c:v>0.13242574257425746</c:v>
                </c:pt>
                <c:pt idx="179">
                  <c:v>0.13048166786484541</c:v>
                </c:pt>
                <c:pt idx="180">
                  <c:v>0.14513700692562484</c:v>
                </c:pt>
                <c:pt idx="181">
                  <c:v>0.13088625935764311</c:v>
                </c:pt>
                <c:pt idx="182">
                  <c:v>0.1268774703557311</c:v>
                </c:pt>
                <c:pt idx="183">
                  <c:v>0.12378303198887344</c:v>
                </c:pt>
                <c:pt idx="184">
                  <c:v>0.11805441055234947</c:v>
                </c:pt>
                <c:pt idx="185">
                  <c:v>0.1298627811571651</c:v>
                </c:pt>
                <c:pt idx="186">
                  <c:v>0.13916901976603469</c:v>
                </c:pt>
                <c:pt idx="187">
                  <c:v>0.13517874875868918</c:v>
                </c:pt>
                <c:pt idx="188">
                  <c:v>0.11430527036276524</c:v>
                </c:pt>
                <c:pt idx="189">
                  <c:v>0.11456628477905074</c:v>
                </c:pt>
                <c:pt idx="190">
                  <c:v>0.12802537139041892</c:v>
                </c:pt>
                <c:pt idx="191">
                  <c:v>0.12051048313582509</c:v>
                </c:pt>
                <c:pt idx="192">
                  <c:v>0.136444372678831</c:v>
                </c:pt>
                <c:pt idx="193">
                  <c:v>0.16752991605643866</c:v>
                </c:pt>
                <c:pt idx="194">
                  <c:v>0.15803605677023397</c:v>
                </c:pt>
                <c:pt idx="195">
                  <c:v>0.11050575657894741</c:v>
                </c:pt>
                <c:pt idx="196">
                  <c:v>0.13652572592969947</c:v>
                </c:pt>
                <c:pt idx="197">
                  <c:v>0.1097995819500799</c:v>
                </c:pt>
                <c:pt idx="198">
                  <c:v>0.1230162288173586</c:v>
                </c:pt>
                <c:pt idx="199">
                  <c:v>0.13015267175572512</c:v>
                </c:pt>
                <c:pt idx="200">
                  <c:v>0.10790317876932047</c:v>
                </c:pt>
                <c:pt idx="201">
                  <c:v>0.11425330812854451</c:v>
                </c:pt>
                <c:pt idx="202">
                  <c:v>0.12604878048780482</c:v>
                </c:pt>
                <c:pt idx="203">
                  <c:v>0.11881495269117423</c:v>
                </c:pt>
                <c:pt idx="204">
                  <c:v>0.1437174186589969</c:v>
                </c:pt>
                <c:pt idx="205">
                  <c:v>0.10446017957515148</c:v>
                </c:pt>
                <c:pt idx="206">
                  <c:v>0.12944041820125937</c:v>
                </c:pt>
                <c:pt idx="207">
                  <c:v>0.11572985680701006</c:v>
                </c:pt>
                <c:pt idx="208">
                  <c:v>0.10990899255393621</c:v>
                </c:pt>
                <c:pt idx="209">
                  <c:v>0.1075794621026894</c:v>
                </c:pt>
                <c:pt idx="210">
                  <c:v>9.0342139454309231E-2</c:v>
                </c:pt>
                <c:pt idx="211">
                  <c:v>0.12980330317868699</c:v>
                </c:pt>
                <c:pt idx="212">
                  <c:v>0.11002765245233587</c:v>
                </c:pt>
                <c:pt idx="213">
                  <c:v>0.11030633264668757</c:v>
                </c:pt>
                <c:pt idx="214">
                  <c:v>9.8102338190443963E-2</c:v>
                </c:pt>
                <c:pt idx="215">
                  <c:v>0.11637021404883932</c:v>
                </c:pt>
                <c:pt idx="216">
                  <c:v>0.1275995770179767</c:v>
                </c:pt>
                <c:pt idx="217">
                  <c:v>0.10394683145805401</c:v>
                </c:pt>
                <c:pt idx="218">
                  <c:v>0.13046145457024066</c:v>
                </c:pt>
                <c:pt idx="219">
                  <c:v>0.12223615226806471</c:v>
                </c:pt>
                <c:pt idx="220">
                  <c:v>0.11920315632882734</c:v>
                </c:pt>
                <c:pt idx="221">
                  <c:v>0.11751124792801328</c:v>
                </c:pt>
                <c:pt idx="222">
                  <c:v>9.8811938568530835E-2</c:v>
                </c:pt>
                <c:pt idx="223">
                  <c:v>0.12376644736842105</c:v>
                </c:pt>
                <c:pt idx="224">
                  <c:v>0.12629246676514036</c:v>
                </c:pt>
                <c:pt idx="225">
                  <c:v>0.11712621820774903</c:v>
                </c:pt>
                <c:pt idx="226">
                  <c:v>0.11697566628041711</c:v>
                </c:pt>
                <c:pt idx="227">
                  <c:v>0.1321069022959368</c:v>
                </c:pt>
                <c:pt idx="228">
                  <c:v>0.13612518893927258</c:v>
                </c:pt>
                <c:pt idx="229">
                  <c:v>0.14364453489358101</c:v>
                </c:pt>
                <c:pt idx="230">
                  <c:v>0.13642176238084169</c:v>
                </c:pt>
                <c:pt idx="231">
                  <c:v>0.12149907309985472</c:v>
                </c:pt>
                <c:pt idx="232">
                  <c:v>0.14308681672025733</c:v>
                </c:pt>
                <c:pt idx="233">
                  <c:v>0.11576303119112415</c:v>
                </c:pt>
                <c:pt idx="234">
                  <c:v>0.1366556790882173</c:v>
                </c:pt>
                <c:pt idx="235">
                  <c:v>0.12454336355026388</c:v>
                </c:pt>
                <c:pt idx="236">
                  <c:v>0.11662832310838446</c:v>
                </c:pt>
                <c:pt idx="237">
                  <c:v>0.10755764059728819</c:v>
                </c:pt>
                <c:pt idx="238">
                  <c:v>0.10427633228054344</c:v>
                </c:pt>
                <c:pt idx="239">
                  <c:v>0.10455590263452583</c:v>
                </c:pt>
                <c:pt idx="240">
                  <c:v>0.12713472485768507</c:v>
                </c:pt>
                <c:pt idx="241">
                  <c:v>0.13712233255863088</c:v>
                </c:pt>
                <c:pt idx="242">
                  <c:v>0.11828726908205643</c:v>
                </c:pt>
                <c:pt idx="243">
                  <c:v>0.1325946846259686</c:v>
                </c:pt>
                <c:pt idx="244">
                  <c:v>0.12300026226068703</c:v>
                </c:pt>
                <c:pt idx="245">
                  <c:v>0.12152342771235276</c:v>
                </c:pt>
                <c:pt idx="246">
                  <c:v>0.11498457786385487</c:v>
                </c:pt>
                <c:pt idx="247">
                  <c:v>0.12921680804892482</c:v>
                </c:pt>
                <c:pt idx="248">
                  <c:v>0.1211346384338793</c:v>
                </c:pt>
                <c:pt idx="249">
                  <c:v>0.10536825128638361</c:v>
                </c:pt>
                <c:pt idx="250">
                  <c:v>0.13087800065767843</c:v>
                </c:pt>
                <c:pt idx="251">
                  <c:v>0.11983270109911486</c:v>
                </c:pt>
                <c:pt idx="252">
                  <c:v>0.12128520975105521</c:v>
                </c:pt>
                <c:pt idx="253">
                  <c:v>0.12870065789473686</c:v>
                </c:pt>
                <c:pt idx="254">
                  <c:v>0.12172442941673707</c:v>
                </c:pt>
                <c:pt idx="255">
                  <c:v>0.12552759740259742</c:v>
                </c:pt>
                <c:pt idx="256">
                  <c:v>0.12480765942896224</c:v>
                </c:pt>
                <c:pt idx="257">
                  <c:v>0.11773330400996995</c:v>
                </c:pt>
                <c:pt idx="258">
                  <c:v>0.12115533729645911</c:v>
                </c:pt>
                <c:pt idx="259">
                  <c:v>0.14347572653842958</c:v>
                </c:pt>
                <c:pt idx="260">
                  <c:v>0.1271314320205221</c:v>
                </c:pt>
                <c:pt idx="261">
                  <c:v>0.1176082800448283</c:v>
                </c:pt>
                <c:pt idx="262">
                  <c:v>0.11179824913661553</c:v>
                </c:pt>
                <c:pt idx="263">
                  <c:v>0.11054866100587848</c:v>
                </c:pt>
                <c:pt idx="264">
                  <c:v>0.12829340265579989</c:v>
                </c:pt>
                <c:pt idx="265">
                  <c:v>0.1244789693065555</c:v>
                </c:pt>
                <c:pt idx="266">
                  <c:v>0.12242686890574216</c:v>
                </c:pt>
                <c:pt idx="267">
                  <c:v>0.11857745398773008</c:v>
                </c:pt>
                <c:pt idx="268">
                  <c:v>0.10914773410265659</c:v>
                </c:pt>
                <c:pt idx="269">
                  <c:v>0.11437384330660087</c:v>
                </c:pt>
                <c:pt idx="270">
                  <c:v>0.11663793811048187</c:v>
                </c:pt>
                <c:pt idx="271">
                  <c:v>0.1240363200274113</c:v>
                </c:pt>
                <c:pt idx="272">
                  <c:v>0.11701752322709628</c:v>
                </c:pt>
                <c:pt idx="273">
                  <c:v>0.13264516129032261</c:v>
                </c:pt>
                <c:pt idx="274">
                  <c:v>0.10761602231347332</c:v>
                </c:pt>
                <c:pt idx="275">
                  <c:v>0.10816710575837411</c:v>
                </c:pt>
                <c:pt idx="276">
                  <c:v>0.10656914348212458</c:v>
                </c:pt>
                <c:pt idx="277">
                  <c:v>0.12460209185993634</c:v>
                </c:pt>
                <c:pt idx="278">
                  <c:v>0.11592143752611794</c:v>
                </c:pt>
                <c:pt idx="279">
                  <c:v>0.10046688569946392</c:v>
                </c:pt>
                <c:pt idx="280">
                  <c:v>0.11518920148631225</c:v>
                </c:pt>
                <c:pt idx="281">
                  <c:v>0.12195495633522296</c:v>
                </c:pt>
                <c:pt idx="282">
                  <c:v>0.10892299334510391</c:v>
                </c:pt>
                <c:pt idx="283">
                  <c:v>0.12532260968729372</c:v>
                </c:pt>
                <c:pt idx="284">
                  <c:v>0.11593203335632329</c:v>
                </c:pt>
                <c:pt idx="285">
                  <c:v>0.11882365102336154</c:v>
                </c:pt>
                <c:pt idx="286">
                  <c:v>0.11898075210630857</c:v>
                </c:pt>
                <c:pt idx="287">
                  <c:v>0.12427547522592708</c:v>
                </c:pt>
                <c:pt idx="288">
                  <c:v>0.13377473478293581</c:v>
                </c:pt>
                <c:pt idx="289">
                  <c:v>0.11767084512737559</c:v>
                </c:pt>
                <c:pt idx="290">
                  <c:v>0.13464281083884344</c:v>
                </c:pt>
                <c:pt idx="291">
                  <c:v>0.12332915622389301</c:v>
                </c:pt>
                <c:pt idx="292">
                  <c:v>0.11858529819694871</c:v>
                </c:pt>
                <c:pt idx="293">
                  <c:v>0.13199737519559837</c:v>
                </c:pt>
                <c:pt idx="294">
                  <c:v>0.11624610150269353</c:v>
                </c:pt>
                <c:pt idx="295">
                  <c:v>0.11706606217616577</c:v>
                </c:pt>
                <c:pt idx="296">
                  <c:v>0.12889564556412197</c:v>
                </c:pt>
                <c:pt idx="297">
                  <c:v>0.11426616489907626</c:v>
                </c:pt>
                <c:pt idx="298">
                  <c:v>0.10931174089068825</c:v>
                </c:pt>
                <c:pt idx="299">
                  <c:v>0.12924140912038043</c:v>
                </c:pt>
                <c:pt idx="300">
                  <c:v>0.12478356227634776</c:v>
                </c:pt>
                <c:pt idx="301">
                  <c:v>0.11932287365813374</c:v>
                </c:pt>
                <c:pt idx="302">
                  <c:v>0.12694248234106967</c:v>
                </c:pt>
                <c:pt idx="303">
                  <c:v>0.12853645266594127</c:v>
                </c:pt>
                <c:pt idx="304">
                  <c:v>0.13432292140970772</c:v>
                </c:pt>
                <c:pt idx="305">
                  <c:v>0.11202705559078426</c:v>
                </c:pt>
                <c:pt idx="306">
                  <c:v>0.11497594226142742</c:v>
                </c:pt>
                <c:pt idx="307">
                  <c:v>0.15324645101233425</c:v>
                </c:pt>
                <c:pt idx="308">
                  <c:v>0.14032634032634028</c:v>
                </c:pt>
                <c:pt idx="309">
                  <c:v>0.11713665943600866</c:v>
                </c:pt>
                <c:pt idx="310">
                  <c:v>0.12691888264407344</c:v>
                </c:pt>
                <c:pt idx="311">
                  <c:v>0.12380092540345326</c:v>
                </c:pt>
                <c:pt idx="312">
                  <c:v>0.1263848644963354</c:v>
                </c:pt>
                <c:pt idx="313">
                  <c:v>0.13494343688274377</c:v>
                </c:pt>
                <c:pt idx="314">
                  <c:v>0.12843180320667685</c:v>
                </c:pt>
                <c:pt idx="315">
                  <c:v>0.13089469021937367</c:v>
                </c:pt>
                <c:pt idx="316">
                  <c:v>0.14422246531176233</c:v>
                </c:pt>
                <c:pt idx="317">
                  <c:v>0.12342038753159223</c:v>
                </c:pt>
                <c:pt idx="318">
                  <c:v>0.1330198367655803</c:v>
                </c:pt>
                <c:pt idx="319">
                  <c:v>0.14605083976395827</c:v>
                </c:pt>
                <c:pt idx="320">
                  <c:v>0.14126920862672165</c:v>
                </c:pt>
                <c:pt idx="321">
                  <c:v>0.11807836975670137</c:v>
                </c:pt>
                <c:pt idx="322">
                  <c:v>0.14377902212510235</c:v>
                </c:pt>
                <c:pt idx="323">
                  <c:v>0.13549973019965228</c:v>
                </c:pt>
                <c:pt idx="324">
                  <c:v>0.16277827979955628</c:v>
                </c:pt>
                <c:pt idx="325">
                  <c:v>0.13800712100697055</c:v>
                </c:pt>
                <c:pt idx="326">
                  <c:v>0.13419711554474895</c:v>
                </c:pt>
                <c:pt idx="327">
                  <c:v>0.1511516620940471</c:v>
                </c:pt>
                <c:pt idx="328">
                  <c:v>0.15006511627906977</c:v>
                </c:pt>
                <c:pt idx="329">
                  <c:v>0.14211761679688761</c:v>
                </c:pt>
                <c:pt idx="330">
                  <c:v>0.15085079850356006</c:v>
                </c:pt>
                <c:pt idx="331">
                  <c:v>0.17426936755837319</c:v>
                </c:pt>
                <c:pt idx="332">
                  <c:v>0.16072815383181632</c:v>
                </c:pt>
                <c:pt idx="333">
                  <c:v>0.1478499838344649</c:v>
                </c:pt>
                <c:pt idx="334">
                  <c:v>0.15559557970572074</c:v>
                </c:pt>
                <c:pt idx="335">
                  <c:v>0.14358147038488125</c:v>
                </c:pt>
                <c:pt idx="336">
                  <c:v>0.13321854025371618</c:v>
                </c:pt>
                <c:pt idx="337">
                  <c:v>0.15157299158117171</c:v>
                </c:pt>
                <c:pt idx="338">
                  <c:v>0.15960660344221989</c:v>
                </c:pt>
                <c:pt idx="339">
                  <c:v>0.16727608874281014</c:v>
                </c:pt>
                <c:pt idx="340">
                  <c:v>0.17860038923126825</c:v>
                </c:pt>
                <c:pt idx="341">
                  <c:v>0.14654891384879817</c:v>
                </c:pt>
                <c:pt idx="342">
                  <c:v>0.14027003512390029</c:v>
                </c:pt>
                <c:pt idx="343">
                  <c:v>0.12473084602435104</c:v>
                </c:pt>
                <c:pt idx="344">
                  <c:v>0.14569718919770092</c:v>
                </c:pt>
                <c:pt idx="345">
                  <c:v>0.13936086418363899</c:v>
                </c:pt>
                <c:pt idx="346">
                  <c:v>0.14769698185674571</c:v>
                </c:pt>
                <c:pt idx="347">
                  <c:v>0.14701233006639264</c:v>
                </c:pt>
                <c:pt idx="348">
                  <c:v>0.13728275185290392</c:v>
                </c:pt>
                <c:pt idx="349">
                  <c:v>0.13955335179840792</c:v>
                </c:pt>
                <c:pt idx="350">
                  <c:v>0.13902632473467541</c:v>
                </c:pt>
                <c:pt idx="351">
                  <c:v>0.14044923234766046</c:v>
                </c:pt>
                <c:pt idx="352">
                  <c:v>0.13644781647649204</c:v>
                </c:pt>
                <c:pt idx="353">
                  <c:v>0.13664226733494386</c:v>
                </c:pt>
                <c:pt idx="354">
                  <c:v>0.14916110811764918</c:v>
                </c:pt>
                <c:pt idx="355">
                  <c:v>0.15788596507472083</c:v>
                </c:pt>
                <c:pt idx="356">
                  <c:v>0.14876254898802804</c:v>
                </c:pt>
                <c:pt idx="357">
                  <c:v>0.13450396770916284</c:v>
                </c:pt>
                <c:pt idx="358">
                  <c:v>0.12922797630422322</c:v>
                </c:pt>
                <c:pt idx="359">
                  <c:v>0.14395134039198015</c:v>
                </c:pt>
                <c:pt idx="360">
                  <c:v>0.1567102513002479</c:v>
                </c:pt>
                <c:pt idx="361">
                  <c:v>0.16186635944700459</c:v>
                </c:pt>
                <c:pt idx="362">
                  <c:v>0.14397833850017649</c:v>
                </c:pt>
                <c:pt idx="363">
                  <c:v>0.15245786004426834</c:v>
                </c:pt>
                <c:pt idx="364">
                  <c:v>0.12992783283067641</c:v>
                </c:pt>
                <c:pt idx="365">
                  <c:v>0.14821744796017242</c:v>
                </c:pt>
                <c:pt idx="366">
                  <c:v>0.13886650550631205</c:v>
                </c:pt>
                <c:pt idx="367">
                  <c:v>0.15391053072052296</c:v>
                </c:pt>
                <c:pt idx="368">
                  <c:v>0.1447235831682824</c:v>
                </c:pt>
                <c:pt idx="369">
                  <c:v>0.13824897289528282</c:v>
                </c:pt>
                <c:pt idx="370">
                  <c:v>0.13550843661340906</c:v>
                </c:pt>
                <c:pt idx="371">
                  <c:v>0.13855137284134672</c:v>
                </c:pt>
                <c:pt idx="372">
                  <c:v>0.14149130969891635</c:v>
                </c:pt>
                <c:pt idx="373">
                  <c:v>0.14161849710982655</c:v>
                </c:pt>
                <c:pt idx="374">
                  <c:v>0.15198615318044137</c:v>
                </c:pt>
                <c:pt idx="375">
                  <c:v>0.13915509020924741</c:v>
                </c:pt>
                <c:pt idx="376">
                  <c:v>0.13180753288880884</c:v>
                </c:pt>
                <c:pt idx="377">
                  <c:v>0.13505903603256608</c:v>
                </c:pt>
                <c:pt idx="378">
                  <c:v>0.14601918100167452</c:v>
                </c:pt>
                <c:pt idx="379">
                  <c:v>0.15128724785458686</c:v>
                </c:pt>
                <c:pt idx="380">
                  <c:v>0.14892481448960965</c:v>
                </c:pt>
                <c:pt idx="381">
                  <c:v>0.15770085370132145</c:v>
                </c:pt>
                <c:pt idx="382">
                  <c:v>0.14186768569381419</c:v>
                </c:pt>
                <c:pt idx="383">
                  <c:v>0.14558378580014092</c:v>
                </c:pt>
                <c:pt idx="384">
                  <c:v>0.1568465314308837</c:v>
                </c:pt>
                <c:pt idx="385">
                  <c:v>0.1821768738784337</c:v>
                </c:pt>
                <c:pt idx="386">
                  <c:v>0.15979972168408405</c:v>
                </c:pt>
                <c:pt idx="387">
                  <c:v>0.138906016031005</c:v>
                </c:pt>
                <c:pt idx="388">
                  <c:v>0.14464660778905289</c:v>
                </c:pt>
                <c:pt idx="389">
                  <c:v>0.13422223454240531</c:v>
                </c:pt>
                <c:pt idx="390">
                  <c:v>0.1544962080173346</c:v>
                </c:pt>
                <c:pt idx="391">
                  <c:v>0.15816004045256299</c:v>
                </c:pt>
                <c:pt idx="392">
                  <c:v>0.13727692345666825</c:v>
                </c:pt>
                <c:pt idx="393">
                  <c:v>0.14801113539973479</c:v>
                </c:pt>
                <c:pt idx="394">
                  <c:v>0.14200548467866936</c:v>
                </c:pt>
                <c:pt idx="395">
                  <c:v>0.14188572850153411</c:v>
                </c:pt>
                <c:pt idx="396">
                  <c:v>0.14421180901739233</c:v>
                </c:pt>
                <c:pt idx="397">
                  <c:v>0.14616566855689231</c:v>
                </c:pt>
                <c:pt idx="398">
                  <c:v>0.15421624915803314</c:v>
                </c:pt>
                <c:pt idx="399">
                  <c:v>0.14637436352367866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3C8-45AE-81A0-69C8A8D217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774547232"/>
        <c:axId val="-774521664"/>
      </c:lineChart>
      <c:catAx>
        <c:axId val="-774547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774521664"/>
        <c:crosses val="autoZero"/>
        <c:auto val="1"/>
        <c:lblAlgn val="ctr"/>
        <c:lblOffset val="100"/>
        <c:noMultiLvlLbl val="0"/>
      </c:catAx>
      <c:valAx>
        <c:axId val="-774521664"/>
        <c:scaling>
          <c:orientation val="minMax"/>
          <c:max val="0.30000000000000004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pt-PT" sz="1600" dirty="0"/>
                  <a:t>% of reported</a:t>
                </a:r>
                <a:r>
                  <a:rPr lang="pt-PT" sz="1600" baseline="0" dirty="0"/>
                  <a:t> total foreign action</a:t>
                </a:r>
                <a:endParaRPr lang="pt-PT" sz="1600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774547232"/>
        <c:crosses val="autoZero"/>
        <c:crossBetween val="between"/>
      </c:valAx>
    </c:plotArea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 i="0" baseline="0" dirty="0"/>
              <a:t>  </a:t>
            </a:r>
          </a:p>
        </c:rich>
      </c:tx>
      <c:layout>
        <c:manualLayout>
          <c:xMode val="edge"/>
          <c:yMode val="edge"/>
          <c:x val="0.20351019764021699"/>
          <c:y val="1.3888993018329281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TOTAL!$O$1</c:f>
              <c:strCache>
                <c:ptCount val="1"/>
                <c:pt idx="0">
                  <c:v>Total</c:v>
                </c:pt>
              </c:strCache>
            </c:strRef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trendline>
            <c:spPr>
              <a:ln w="19050">
                <a:solidFill>
                  <a:srgbClr val="FFFF00"/>
                </a:solidFill>
              </a:ln>
            </c:spPr>
            <c:trendlineType val="linear"/>
            <c:dispRSqr val="0"/>
            <c:dispEq val="0"/>
          </c:trendline>
          <c:cat>
            <c:numRef>
              <c:f>TOTAL!$A$2:$A$405</c:f>
              <c:numCache>
                <c:formatCode>General</c:formatCode>
                <c:ptCount val="402"/>
                <c:pt idx="0">
                  <c:v>198001</c:v>
                </c:pt>
                <c:pt idx="1">
                  <c:v>198002</c:v>
                </c:pt>
                <c:pt idx="2">
                  <c:v>198003</c:v>
                </c:pt>
                <c:pt idx="3">
                  <c:v>198004</c:v>
                </c:pt>
                <c:pt idx="4">
                  <c:v>198005</c:v>
                </c:pt>
                <c:pt idx="5">
                  <c:v>198006</c:v>
                </c:pt>
                <c:pt idx="6">
                  <c:v>198007</c:v>
                </c:pt>
                <c:pt idx="7">
                  <c:v>198008</c:v>
                </c:pt>
                <c:pt idx="8">
                  <c:v>198009</c:v>
                </c:pt>
                <c:pt idx="9">
                  <c:v>198010</c:v>
                </c:pt>
                <c:pt idx="10">
                  <c:v>198011</c:v>
                </c:pt>
                <c:pt idx="11">
                  <c:v>198012</c:v>
                </c:pt>
                <c:pt idx="12">
                  <c:v>198101</c:v>
                </c:pt>
                <c:pt idx="13">
                  <c:v>198102</c:v>
                </c:pt>
                <c:pt idx="14">
                  <c:v>198103</c:v>
                </c:pt>
                <c:pt idx="15">
                  <c:v>198104</c:v>
                </c:pt>
                <c:pt idx="16">
                  <c:v>198105</c:v>
                </c:pt>
                <c:pt idx="17">
                  <c:v>198106</c:v>
                </c:pt>
                <c:pt idx="18">
                  <c:v>198107</c:v>
                </c:pt>
                <c:pt idx="19">
                  <c:v>198108</c:v>
                </c:pt>
                <c:pt idx="20">
                  <c:v>198109</c:v>
                </c:pt>
                <c:pt idx="21">
                  <c:v>198110</c:v>
                </c:pt>
                <c:pt idx="22">
                  <c:v>198111</c:v>
                </c:pt>
                <c:pt idx="23">
                  <c:v>198112</c:v>
                </c:pt>
                <c:pt idx="24">
                  <c:v>198201</c:v>
                </c:pt>
                <c:pt idx="25">
                  <c:v>198202</c:v>
                </c:pt>
                <c:pt idx="26">
                  <c:v>198203</c:v>
                </c:pt>
                <c:pt idx="27">
                  <c:v>198204</c:v>
                </c:pt>
                <c:pt idx="28">
                  <c:v>198205</c:v>
                </c:pt>
                <c:pt idx="29">
                  <c:v>198206</c:v>
                </c:pt>
                <c:pt idx="30">
                  <c:v>198207</c:v>
                </c:pt>
                <c:pt idx="31">
                  <c:v>198208</c:v>
                </c:pt>
                <c:pt idx="32">
                  <c:v>198209</c:v>
                </c:pt>
                <c:pt idx="33">
                  <c:v>198210</c:v>
                </c:pt>
                <c:pt idx="34">
                  <c:v>198211</c:v>
                </c:pt>
                <c:pt idx="35">
                  <c:v>198212</c:v>
                </c:pt>
                <c:pt idx="36">
                  <c:v>198301</c:v>
                </c:pt>
                <c:pt idx="37">
                  <c:v>198302</c:v>
                </c:pt>
                <c:pt idx="38">
                  <c:v>198303</c:v>
                </c:pt>
                <c:pt idx="39">
                  <c:v>198304</c:v>
                </c:pt>
                <c:pt idx="40">
                  <c:v>198305</c:v>
                </c:pt>
                <c:pt idx="41">
                  <c:v>198306</c:v>
                </c:pt>
                <c:pt idx="42">
                  <c:v>198307</c:v>
                </c:pt>
                <c:pt idx="43">
                  <c:v>198308</c:v>
                </c:pt>
                <c:pt idx="44">
                  <c:v>198309</c:v>
                </c:pt>
                <c:pt idx="45">
                  <c:v>198310</c:v>
                </c:pt>
                <c:pt idx="46">
                  <c:v>198311</c:v>
                </c:pt>
                <c:pt idx="47">
                  <c:v>198312</c:v>
                </c:pt>
                <c:pt idx="48">
                  <c:v>198401</c:v>
                </c:pt>
                <c:pt idx="49">
                  <c:v>198402</c:v>
                </c:pt>
                <c:pt idx="50">
                  <c:v>198403</c:v>
                </c:pt>
                <c:pt idx="51">
                  <c:v>198404</c:v>
                </c:pt>
                <c:pt idx="52">
                  <c:v>198405</c:v>
                </c:pt>
                <c:pt idx="53">
                  <c:v>198406</c:v>
                </c:pt>
                <c:pt idx="54">
                  <c:v>198407</c:v>
                </c:pt>
                <c:pt idx="55">
                  <c:v>198408</c:v>
                </c:pt>
                <c:pt idx="56">
                  <c:v>198409</c:v>
                </c:pt>
                <c:pt idx="57">
                  <c:v>198410</c:v>
                </c:pt>
                <c:pt idx="58">
                  <c:v>198411</c:v>
                </c:pt>
                <c:pt idx="59">
                  <c:v>198412</c:v>
                </c:pt>
                <c:pt idx="60">
                  <c:v>198501</c:v>
                </c:pt>
                <c:pt idx="61">
                  <c:v>198502</c:v>
                </c:pt>
                <c:pt idx="62">
                  <c:v>198503</c:v>
                </c:pt>
                <c:pt idx="63">
                  <c:v>198504</c:v>
                </c:pt>
                <c:pt idx="64">
                  <c:v>198505</c:v>
                </c:pt>
                <c:pt idx="65">
                  <c:v>198506</c:v>
                </c:pt>
                <c:pt idx="66">
                  <c:v>198507</c:v>
                </c:pt>
                <c:pt idx="67">
                  <c:v>198508</c:v>
                </c:pt>
                <c:pt idx="68">
                  <c:v>198509</c:v>
                </c:pt>
                <c:pt idx="69">
                  <c:v>198510</c:v>
                </c:pt>
                <c:pt idx="70">
                  <c:v>198511</c:v>
                </c:pt>
                <c:pt idx="71">
                  <c:v>198512</c:v>
                </c:pt>
                <c:pt idx="72">
                  <c:v>198601</c:v>
                </c:pt>
                <c:pt idx="73">
                  <c:v>198602</c:v>
                </c:pt>
                <c:pt idx="74">
                  <c:v>198603</c:v>
                </c:pt>
                <c:pt idx="75">
                  <c:v>198604</c:v>
                </c:pt>
                <c:pt idx="76">
                  <c:v>198605</c:v>
                </c:pt>
                <c:pt idx="77">
                  <c:v>198606</c:v>
                </c:pt>
                <c:pt idx="78">
                  <c:v>198607</c:v>
                </c:pt>
                <c:pt idx="79">
                  <c:v>198608</c:v>
                </c:pt>
                <c:pt idx="80">
                  <c:v>198609</c:v>
                </c:pt>
                <c:pt idx="81">
                  <c:v>198610</c:v>
                </c:pt>
                <c:pt idx="82">
                  <c:v>198611</c:v>
                </c:pt>
                <c:pt idx="83">
                  <c:v>198612</c:v>
                </c:pt>
                <c:pt idx="84">
                  <c:v>198701</c:v>
                </c:pt>
                <c:pt idx="85">
                  <c:v>198702</c:v>
                </c:pt>
                <c:pt idx="86">
                  <c:v>198703</c:v>
                </c:pt>
                <c:pt idx="87">
                  <c:v>198704</c:v>
                </c:pt>
                <c:pt idx="88">
                  <c:v>198705</c:v>
                </c:pt>
                <c:pt idx="89">
                  <c:v>198706</c:v>
                </c:pt>
                <c:pt idx="90">
                  <c:v>198707</c:v>
                </c:pt>
                <c:pt idx="91">
                  <c:v>198708</c:v>
                </c:pt>
                <c:pt idx="92">
                  <c:v>198709</c:v>
                </c:pt>
                <c:pt idx="93">
                  <c:v>198710</c:v>
                </c:pt>
                <c:pt idx="94">
                  <c:v>198711</c:v>
                </c:pt>
                <c:pt idx="95">
                  <c:v>198712</c:v>
                </c:pt>
                <c:pt idx="96">
                  <c:v>198801</c:v>
                </c:pt>
                <c:pt idx="97">
                  <c:v>198802</c:v>
                </c:pt>
                <c:pt idx="98">
                  <c:v>198803</c:v>
                </c:pt>
                <c:pt idx="99">
                  <c:v>198804</c:v>
                </c:pt>
                <c:pt idx="100">
                  <c:v>198805</c:v>
                </c:pt>
                <c:pt idx="101">
                  <c:v>198806</c:v>
                </c:pt>
                <c:pt idx="102">
                  <c:v>198807</c:v>
                </c:pt>
                <c:pt idx="103">
                  <c:v>198808</c:v>
                </c:pt>
                <c:pt idx="104">
                  <c:v>198809</c:v>
                </c:pt>
                <c:pt idx="105">
                  <c:v>198810</c:v>
                </c:pt>
                <c:pt idx="106">
                  <c:v>198811</c:v>
                </c:pt>
                <c:pt idx="107">
                  <c:v>198812</c:v>
                </c:pt>
                <c:pt idx="108">
                  <c:v>198901</c:v>
                </c:pt>
                <c:pt idx="109">
                  <c:v>198902</c:v>
                </c:pt>
                <c:pt idx="110">
                  <c:v>198903</c:v>
                </c:pt>
                <c:pt idx="111">
                  <c:v>198904</c:v>
                </c:pt>
                <c:pt idx="112">
                  <c:v>198905</c:v>
                </c:pt>
                <c:pt idx="113">
                  <c:v>198906</c:v>
                </c:pt>
                <c:pt idx="114">
                  <c:v>198907</c:v>
                </c:pt>
                <c:pt idx="115">
                  <c:v>198908</c:v>
                </c:pt>
                <c:pt idx="116">
                  <c:v>198909</c:v>
                </c:pt>
                <c:pt idx="117">
                  <c:v>198910</c:v>
                </c:pt>
                <c:pt idx="118">
                  <c:v>198911</c:v>
                </c:pt>
                <c:pt idx="119">
                  <c:v>198912</c:v>
                </c:pt>
                <c:pt idx="120">
                  <c:v>199001</c:v>
                </c:pt>
                <c:pt idx="121">
                  <c:v>199002</c:v>
                </c:pt>
                <c:pt idx="122">
                  <c:v>199003</c:v>
                </c:pt>
                <c:pt idx="123">
                  <c:v>199004</c:v>
                </c:pt>
                <c:pt idx="124">
                  <c:v>199005</c:v>
                </c:pt>
                <c:pt idx="125">
                  <c:v>199006</c:v>
                </c:pt>
                <c:pt idx="126">
                  <c:v>199007</c:v>
                </c:pt>
                <c:pt idx="127">
                  <c:v>199008</c:v>
                </c:pt>
                <c:pt idx="128">
                  <c:v>199009</c:v>
                </c:pt>
                <c:pt idx="129">
                  <c:v>199010</c:v>
                </c:pt>
                <c:pt idx="130">
                  <c:v>199011</c:v>
                </c:pt>
                <c:pt idx="131">
                  <c:v>199012</c:v>
                </c:pt>
                <c:pt idx="132">
                  <c:v>199101</c:v>
                </c:pt>
                <c:pt idx="133">
                  <c:v>199102</c:v>
                </c:pt>
                <c:pt idx="134">
                  <c:v>199103</c:v>
                </c:pt>
                <c:pt idx="135">
                  <c:v>199104</c:v>
                </c:pt>
                <c:pt idx="136">
                  <c:v>199105</c:v>
                </c:pt>
                <c:pt idx="137">
                  <c:v>199106</c:v>
                </c:pt>
                <c:pt idx="138">
                  <c:v>199107</c:v>
                </c:pt>
                <c:pt idx="139">
                  <c:v>199108</c:v>
                </c:pt>
                <c:pt idx="140">
                  <c:v>199109</c:v>
                </c:pt>
                <c:pt idx="141">
                  <c:v>199110</c:v>
                </c:pt>
                <c:pt idx="142">
                  <c:v>199111</c:v>
                </c:pt>
                <c:pt idx="143">
                  <c:v>199112</c:v>
                </c:pt>
                <c:pt idx="144">
                  <c:v>199201</c:v>
                </c:pt>
                <c:pt idx="145">
                  <c:v>199202</c:v>
                </c:pt>
                <c:pt idx="146">
                  <c:v>199203</c:v>
                </c:pt>
                <c:pt idx="147">
                  <c:v>199204</c:v>
                </c:pt>
                <c:pt idx="148">
                  <c:v>199205</c:v>
                </c:pt>
                <c:pt idx="149">
                  <c:v>199206</c:v>
                </c:pt>
                <c:pt idx="150">
                  <c:v>199207</c:v>
                </c:pt>
                <c:pt idx="151">
                  <c:v>199208</c:v>
                </c:pt>
                <c:pt idx="152">
                  <c:v>199209</c:v>
                </c:pt>
                <c:pt idx="153">
                  <c:v>199210</c:v>
                </c:pt>
                <c:pt idx="154">
                  <c:v>199211</c:v>
                </c:pt>
                <c:pt idx="155">
                  <c:v>199212</c:v>
                </c:pt>
                <c:pt idx="156">
                  <c:v>199301</c:v>
                </c:pt>
                <c:pt idx="157">
                  <c:v>199302</c:v>
                </c:pt>
                <c:pt idx="158">
                  <c:v>199303</c:v>
                </c:pt>
                <c:pt idx="159">
                  <c:v>199304</c:v>
                </c:pt>
                <c:pt idx="160">
                  <c:v>199305</c:v>
                </c:pt>
                <c:pt idx="161">
                  <c:v>199306</c:v>
                </c:pt>
                <c:pt idx="162">
                  <c:v>199307</c:v>
                </c:pt>
                <c:pt idx="163">
                  <c:v>199308</c:v>
                </c:pt>
                <c:pt idx="164">
                  <c:v>199309</c:v>
                </c:pt>
                <c:pt idx="165">
                  <c:v>199310</c:v>
                </c:pt>
                <c:pt idx="166">
                  <c:v>199311</c:v>
                </c:pt>
                <c:pt idx="167">
                  <c:v>199312</c:v>
                </c:pt>
                <c:pt idx="168">
                  <c:v>199401</c:v>
                </c:pt>
                <c:pt idx="169">
                  <c:v>199402</c:v>
                </c:pt>
                <c:pt idx="170">
                  <c:v>199403</c:v>
                </c:pt>
                <c:pt idx="171">
                  <c:v>199404</c:v>
                </c:pt>
                <c:pt idx="172">
                  <c:v>199405</c:v>
                </c:pt>
                <c:pt idx="173">
                  <c:v>199406</c:v>
                </c:pt>
                <c:pt idx="174">
                  <c:v>199407</c:v>
                </c:pt>
                <c:pt idx="175">
                  <c:v>199408</c:v>
                </c:pt>
                <c:pt idx="176">
                  <c:v>199409</c:v>
                </c:pt>
                <c:pt idx="177">
                  <c:v>199410</c:v>
                </c:pt>
                <c:pt idx="178">
                  <c:v>199411</c:v>
                </c:pt>
                <c:pt idx="179">
                  <c:v>199412</c:v>
                </c:pt>
                <c:pt idx="180">
                  <c:v>199501</c:v>
                </c:pt>
                <c:pt idx="181">
                  <c:v>199502</c:v>
                </c:pt>
                <c:pt idx="182">
                  <c:v>199503</c:v>
                </c:pt>
                <c:pt idx="183">
                  <c:v>199504</c:v>
                </c:pt>
                <c:pt idx="184">
                  <c:v>199505</c:v>
                </c:pt>
                <c:pt idx="185">
                  <c:v>199506</c:v>
                </c:pt>
                <c:pt idx="186">
                  <c:v>199507</c:v>
                </c:pt>
                <c:pt idx="187">
                  <c:v>199508</c:v>
                </c:pt>
                <c:pt idx="188">
                  <c:v>199509</c:v>
                </c:pt>
                <c:pt idx="189">
                  <c:v>199510</c:v>
                </c:pt>
                <c:pt idx="190">
                  <c:v>199511</c:v>
                </c:pt>
                <c:pt idx="191">
                  <c:v>199512</c:v>
                </c:pt>
                <c:pt idx="192">
                  <c:v>199601</c:v>
                </c:pt>
                <c:pt idx="193">
                  <c:v>199602</c:v>
                </c:pt>
                <c:pt idx="194">
                  <c:v>199603</c:v>
                </c:pt>
                <c:pt idx="195">
                  <c:v>199604</c:v>
                </c:pt>
                <c:pt idx="196">
                  <c:v>199605</c:v>
                </c:pt>
                <c:pt idx="197">
                  <c:v>199606</c:v>
                </c:pt>
                <c:pt idx="198">
                  <c:v>199607</c:v>
                </c:pt>
                <c:pt idx="199">
                  <c:v>199608</c:v>
                </c:pt>
                <c:pt idx="200">
                  <c:v>199609</c:v>
                </c:pt>
                <c:pt idx="201">
                  <c:v>199610</c:v>
                </c:pt>
                <c:pt idx="202">
                  <c:v>199611</c:v>
                </c:pt>
                <c:pt idx="203">
                  <c:v>199612</c:v>
                </c:pt>
                <c:pt idx="204">
                  <c:v>199701</c:v>
                </c:pt>
                <c:pt idx="205">
                  <c:v>199702</c:v>
                </c:pt>
                <c:pt idx="206">
                  <c:v>199703</c:v>
                </c:pt>
                <c:pt idx="207">
                  <c:v>199704</c:v>
                </c:pt>
                <c:pt idx="208">
                  <c:v>199705</c:v>
                </c:pt>
                <c:pt idx="209">
                  <c:v>199706</c:v>
                </c:pt>
                <c:pt idx="210">
                  <c:v>199707</c:v>
                </c:pt>
                <c:pt idx="211">
                  <c:v>199708</c:v>
                </c:pt>
                <c:pt idx="212">
                  <c:v>199709</c:v>
                </c:pt>
                <c:pt idx="213">
                  <c:v>199710</c:v>
                </c:pt>
                <c:pt idx="214">
                  <c:v>199711</c:v>
                </c:pt>
                <c:pt idx="215">
                  <c:v>199712</c:v>
                </c:pt>
                <c:pt idx="216">
                  <c:v>199801</c:v>
                </c:pt>
                <c:pt idx="217">
                  <c:v>199802</c:v>
                </c:pt>
                <c:pt idx="218">
                  <c:v>199803</c:v>
                </c:pt>
                <c:pt idx="219">
                  <c:v>199804</c:v>
                </c:pt>
                <c:pt idx="220">
                  <c:v>199805</c:v>
                </c:pt>
                <c:pt idx="221">
                  <c:v>199806</c:v>
                </c:pt>
                <c:pt idx="222">
                  <c:v>199807</c:v>
                </c:pt>
                <c:pt idx="223">
                  <c:v>199808</c:v>
                </c:pt>
                <c:pt idx="224">
                  <c:v>199809</c:v>
                </c:pt>
                <c:pt idx="225">
                  <c:v>199810</c:v>
                </c:pt>
                <c:pt idx="226">
                  <c:v>199811</c:v>
                </c:pt>
                <c:pt idx="227">
                  <c:v>199812</c:v>
                </c:pt>
                <c:pt idx="228">
                  <c:v>199901</c:v>
                </c:pt>
                <c:pt idx="229">
                  <c:v>199902</c:v>
                </c:pt>
                <c:pt idx="230">
                  <c:v>199903</c:v>
                </c:pt>
                <c:pt idx="231">
                  <c:v>199904</c:v>
                </c:pt>
                <c:pt idx="232">
                  <c:v>199905</c:v>
                </c:pt>
                <c:pt idx="233">
                  <c:v>199906</c:v>
                </c:pt>
                <c:pt idx="234">
                  <c:v>199907</c:v>
                </c:pt>
                <c:pt idx="235">
                  <c:v>199908</c:v>
                </c:pt>
                <c:pt idx="236">
                  <c:v>199909</c:v>
                </c:pt>
                <c:pt idx="237">
                  <c:v>199910</c:v>
                </c:pt>
                <c:pt idx="238">
                  <c:v>199911</c:v>
                </c:pt>
                <c:pt idx="239">
                  <c:v>199912</c:v>
                </c:pt>
                <c:pt idx="240">
                  <c:v>200001</c:v>
                </c:pt>
                <c:pt idx="241">
                  <c:v>200002</c:v>
                </c:pt>
                <c:pt idx="242">
                  <c:v>200003</c:v>
                </c:pt>
                <c:pt idx="243">
                  <c:v>200004</c:v>
                </c:pt>
                <c:pt idx="244">
                  <c:v>200005</c:v>
                </c:pt>
                <c:pt idx="245">
                  <c:v>200006</c:v>
                </c:pt>
                <c:pt idx="246">
                  <c:v>200007</c:v>
                </c:pt>
                <c:pt idx="247">
                  <c:v>200008</c:v>
                </c:pt>
                <c:pt idx="248">
                  <c:v>200009</c:v>
                </c:pt>
                <c:pt idx="249">
                  <c:v>200010</c:v>
                </c:pt>
                <c:pt idx="250">
                  <c:v>200011</c:v>
                </c:pt>
                <c:pt idx="251">
                  <c:v>200012</c:v>
                </c:pt>
                <c:pt idx="252">
                  <c:v>200101</c:v>
                </c:pt>
                <c:pt idx="253">
                  <c:v>200102</c:v>
                </c:pt>
                <c:pt idx="254">
                  <c:v>200103</c:v>
                </c:pt>
                <c:pt idx="255">
                  <c:v>200104</c:v>
                </c:pt>
                <c:pt idx="256">
                  <c:v>200105</c:v>
                </c:pt>
                <c:pt idx="257">
                  <c:v>200106</c:v>
                </c:pt>
                <c:pt idx="258">
                  <c:v>200107</c:v>
                </c:pt>
                <c:pt idx="259">
                  <c:v>200108</c:v>
                </c:pt>
                <c:pt idx="260">
                  <c:v>200109</c:v>
                </c:pt>
                <c:pt idx="261">
                  <c:v>200110</c:v>
                </c:pt>
                <c:pt idx="262">
                  <c:v>200111</c:v>
                </c:pt>
                <c:pt idx="263">
                  <c:v>200112</c:v>
                </c:pt>
                <c:pt idx="264">
                  <c:v>200201</c:v>
                </c:pt>
                <c:pt idx="265">
                  <c:v>200202</c:v>
                </c:pt>
                <c:pt idx="266">
                  <c:v>200203</c:v>
                </c:pt>
                <c:pt idx="267">
                  <c:v>200204</c:v>
                </c:pt>
                <c:pt idx="268">
                  <c:v>200205</c:v>
                </c:pt>
                <c:pt idx="269">
                  <c:v>200206</c:v>
                </c:pt>
                <c:pt idx="270">
                  <c:v>200207</c:v>
                </c:pt>
                <c:pt idx="271">
                  <c:v>200208</c:v>
                </c:pt>
                <c:pt idx="272">
                  <c:v>200209</c:v>
                </c:pt>
                <c:pt idx="273">
                  <c:v>200210</c:v>
                </c:pt>
                <c:pt idx="274">
                  <c:v>200211</c:v>
                </c:pt>
                <c:pt idx="275">
                  <c:v>200212</c:v>
                </c:pt>
                <c:pt idx="276">
                  <c:v>200301</c:v>
                </c:pt>
                <c:pt idx="277">
                  <c:v>200302</c:v>
                </c:pt>
                <c:pt idx="278">
                  <c:v>200303</c:v>
                </c:pt>
                <c:pt idx="279">
                  <c:v>200304</c:v>
                </c:pt>
                <c:pt idx="280">
                  <c:v>200305</c:v>
                </c:pt>
                <c:pt idx="281">
                  <c:v>200306</c:v>
                </c:pt>
                <c:pt idx="282">
                  <c:v>200307</c:v>
                </c:pt>
                <c:pt idx="283">
                  <c:v>200308</c:v>
                </c:pt>
                <c:pt idx="284">
                  <c:v>200309</c:v>
                </c:pt>
                <c:pt idx="285">
                  <c:v>200310</c:v>
                </c:pt>
                <c:pt idx="286">
                  <c:v>200311</c:v>
                </c:pt>
                <c:pt idx="287">
                  <c:v>200312</c:v>
                </c:pt>
                <c:pt idx="288">
                  <c:v>200401</c:v>
                </c:pt>
                <c:pt idx="289">
                  <c:v>200402</c:v>
                </c:pt>
                <c:pt idx="290">
                  <c:v>200403</c:v>
                </c:pt>
                <c:pt idx="291">
                  <c:v>200404</c:v>
                </c:pt>
                <c:pt idx="292">
                  <c:v>200405</c:v>
                </c:pt>
                <c:pt idx="293">
                  <c:v>200406</c:v>
                </c:pt>
                <c:pt idx="294">
                  <c:v>200407</c:v>
                </c:pt>
                <c:pt idx="295">
                  <c:v>200408</c:v>
                </c:pt>
                <c:pt idx="296">
                  <c:v>200409</c:v>
                </c:pt>
                <c:pt idx="297">
                  <c:v>200410</c:v>
                </c:pt>
                <c:pt idx="298">
                  <c:v>200411</c:v>
                </c:pt>
                <c:pt idx="299">
                  <c:v>200412</c:v>
                </c:pt>
                <c:pt idx="300">
                  <c:v>200501</c:v>
                </c:pt>
                <c:pt idx="301">
                  <c:v>200502</c:v>
                </c:pt>
                <c:pt idx="302">
                  <c:v>200503</c:v>
                </c:pt>
                <c:pt idx="303">
                  <c:v>200504</c:v>
                </c:pt>
                <c:pt idx="304">
                  <c:v>200505</c:v>
                </c:pt>
                <c:pt idx="305">
                  <c:v>200506</c:v>
                </c:pt>
                <c:pt idx="306">
                  <c:v>200507</c:v>
                </c:pt>
                <c:pt idx="307">
                  <c:v>200508</c:v>
                </c:pt>
                <c:pt idx="308">
                  <c:v>200509</c:v>
                </c:pt>
                <c:pt idx="309">
                  <c:v>200510</c:v>
                </c:pt>
                <c:pt idx="310">
                  <c:v>200511</c:v>
                </c:pt>
                <c:pt idx="311">
                  <c:v>200512</c:v>
                </c:pt>
                <c:pt idx="312">
                  <c:v>200601</c:v>
                </c:pt>
                <c:pt idx="313">
                  <c:v>200602</c:v>
                </c:pt>
                <c:pt idx="314">
                  <c:v>200603</c:v>
                </c:pt>
                <c:pt idx="315">
                  <c:v>200604</c:v>
                </c:pt>
                <c:pt idx="316">
                  <c:v>200605</c:v>
                </c:pt>
                <c:pt idx="317">
                  <c:v>200606</c:v>
                </c:pt>
                <c:pt idx="318">
                  <c:v>200607</c:v>
                </c:pt>
                <c:pt idx="319">
                  <c:v>200608</c:v>
                </c:pt>
                <c:pt idx="320">
                  <c:v>200609</c:v>
                </c:pt>
                <c:pt idx="321">
                  <c:v>200610</c:v>
                </c:pt>
                <c:pt idx="322">
                  <c:v>200611</c:v>
                </c:pt>
                <c:pt idx="323">
                  <c:v>200612</c:v>
                </c:pt>
                <c:pt idx="324">
                  <c:v>200701</c:v>
                </c:pt>
                <c:pt idx="325">
                  <c:v>200702</c:v>
                </c:pt>
                <c:pt idx="326">
                  <c:v>200703</c:v>
                </c:pt>
                <c:pt idx="327">
                  <c:v>200704</c:v>
                </c:pt>
                <c:pt idx="328">
                  <c:v>200705</c:v>
                </c:pt>
                <c:pt idx="329">
                  <c:v>200706</c:v>
                </c:pt>
                <c:pt idx="330">
                  <c:v>200707</c:v>
                </c:pt>
                <c:pt idx="331">
                  <c:v>200708</c:v>
                </c:pt>
                <c:pt idx="332">
                  <c:v>200709</c:v>
                </c:pt>
                <c:pt idx="333">
                  <c:v>200710</c:v>
                </c:pt>
                <c:pt idx="334">
                  <c:v>200711</c:v>
                </c:pt>
                <c:pt idx="335">
                  <c:v>200712</c:v>
                </c:pt>
                <c:pt idx="336">
                  <c:v>200801</c:v>
                </c:pt>
                <c:pt idx="337">
                  <c:v>200802</c:v>
                </c:pt>
                <c:pt idx="338">
                  <c:v>200803</c:v>
                </c:pt>
                <c:pt idx="339">
                  <c:v>200804</c:v>
                </c:pt>
                <c:pt idx="340">
                  <c:v>200805</c:v>
                </c:pt>
                <c:pt idx="341">
                  <c:v>200806</c:v>
                </c:pt>
                <c:pt idx="342">
                  <c:v>200807</c:v>
                </c:pt>
                <c:pt idx="343">
                  <c:v>200808</c:v>
                </c:pt>
                <c:pt idx="344">
                  <c:v>200809</c:v>
                </c:pt>
                <c:pt idx="345">
                  <c:v>200810</c:v>
                </c:pt>
                <c:pt idx="346">
                  <c:v>200811</c:v>
                </c:pt>
                <c:pt idx="347">
                  <c:v>200812</c:v>
                </c:pt>
                <c:pt idx="348">
                  <c:v>200901</c:v>
                </c:pt>
                <c:pt idx="349">
                  <c:v>200902</c:v>
                </c:pt>
                <c:pt idx="350">
                  <c:v>200903</c:v>
                </c:pt>
                <c:pt idx="351">
                  <c:v>200904</c:v>
                </c:pt>
                <c:pt idx="352">
                  <c:v>200905</c:v>
                </c:pt>
                <c:pt idx="353">
                  <c:v>200906</c:v>
                </c:pt>
                <c:pt idx="354">
                  <c:v>200907</c:v>
                </c:pt>
                <c:pt idx="355">
                  <c:v>200908</c:v>
                </c:pt>
                <c:pt idx="356">
                  <c:v>200909</c:v>
                </c:pt>
                <c:pt idx="357">
                  <c:v>200910</c:v>
                </c:pt>
                <c:pt idx="358">
                  <c:v>200911</c:v>
                </c:pt>
                <c:pt idx="359">
                  <c:v>200912</c:v>
                </c:pt>
                <c:pt idx="360">
                  <c:v>201001</c:v>
                </c:pt>
                <c:pt idx="361">
                  <c:v>201002</c:v>
                </c:pt>
                <c:pt idx="362">
                  <c:v>201003</c:v>
                </c:pt>
                <c:pt idx="363">
                  <c:v>201004</c:v>
                </c:pt>
                <c:pt idx="364">
                  <c:v>201005</c:v>
                </c:pt>
                <c:pt idx="365">
                  <c:v>201006</c:v>
                </c:pt>
                <c:pt idx="366">
                  <c:v>201007</c:v>
                </c:pt>
                <c:pt idx="367">
                  <c:v>201008</c:v>
                </c:pt>
                <c:pt idx="368">
                  <c:v>201009</c:v>
                </c:pt>
                <c:pt idx="369">
                  <c:v>201010</c:v>
                </c:pt>
                <c:pt idx="370">
                  <c:v>201011</c:v>
                </c:pt>
                <c:pt idx="371">
                  <c:v>201012</c:v>
                </c:pt>
                <c:pt idx="372">
                  <c:v>201101</c:v>
                </c:pt>
                <c:pt idx="373">
                  <c:v>201102</c:v>
                </c:pt>
                <c:pt idx="374">
                  <c:v>201103</c:v>
                </c:pt>
                <c:pt idx="375">
                  <c:v>201104</c:v>
                </c:pt>
                <c:pt idx="376">
                  <c:v>201105</c:v>
                </c:pt>
                <c:pt idx="377">
                  <c:v>201106</c:v>
                </c:pt>
                <c:pt idx="378">
                  <c:v>201107</c:v>
                </c:pt>
                <c:pt idx="379">
                  <c:v>201108</c:v>
                </c:pt>
                <c:pt idx="380">
                  <c:v>201109</c:v>
                </c:pt>
                <c:pt idx="381">
                  <c:v>201110</c:v>
                </c:pt>
                <c:pt idx="382">
                  <c:v>201111</c:v>
                </c:pt>
                <c:pt idx="383">
                  <c:v>201112</c:v>
                </c:pt>
                <c:pt idx="384">
                  <c:v>201201</c:v>
                </c:pt>
                <c:pt idx="385">
                  <c:v>201202</c:v>
                </c:pt>
                <c:pt idx="386">
                  <c:v>201203</c:v>
                </c:pt>
                <c:pt idx="387">
                  <c:v>201204</c:v>
                </c:pt>
                <c:pt idx="388">
                  <c:v>201205</c:v>
                </c:pt>
                <c:pt idx="389">
                  <c:v>201206</c:v>
                </c:pt>
                <c:pt idx="390">
                  <c:v>201207</c:v>
                </c:pt>
                <c:pt idx="391">
                  <c:v>201208</c:v>
                </c:pt>
                <c:pt idx="392">
                  <c:v>201209</c:v>
                </c:pt>
                <c:pt idx="393">
                  <c:v>201210</c:v>
                </c:pt>
                <c:pt idx="394">
                  <c:v>201211</c:v>
                </c:pt>
                <c:pt idx="395">
                  <c:v>201212</c:v>
                </c:pt>
                <c:pt idx="396">
                  <c:v>201301</c:v>
                </c:pt>
                <c:pt idx="397">
                  <c:v>201302</c:v>
                </c:pt>
                <c:pt idx="398">
                  <c:v>201303</c:v>
                </c:pt>
                <c:pt idx="399">
                  <c:v>201305</c:v>
                </c:pt>
                <c:pt idx="400">
                  <c:v>201306</c:v>
                </c:pt>
                <c:pt idx="401">
                  <c:v>201307</c:v>
                </c:pt>
              </c:numCache>
            </c:numRef>
          </c:cat>
          <c:val>
            <c:numRef>
              <c:f>TOTAL!$O$2:$O$405</c:f>
              <c:numCache>
                <c:formatCode>General</c:formatCode>
                <c:ptCount val="402"/>
                <c:pt idx="0">
                  <c:v>0.18629059200000006</c:v>
                </c:pt>
                <c:pt idx="1">
                  <c:v>0.19696509699999998</c:v>
                </c:pt>
                <c:pt idx="2">
                  <c:v>0.16934403899999997</c:v>
                </c:pt>
                <c:pt idx="3">
                  <c:v>0.20123966600000001</c:v>
                </c:pt>
                <c:pt idx="4">
                  <c:v>0.16577335499999998</c:v>
                </c:pt>
                <c:pt idx="5">
                  <c:v>0.21100917600000002</c:v>
                </c:pt>
                <c:pt idx="6">
                  <c:v>0.188159246</c:v>
                </c:pt>
                <c:pt idx="7">
                  <c:v>0.17352134</c:v>
                </c:pt>
                <c:pt idx="8">
                  <c:v>0.19837296000000001</c:v>
                </c:pt>
                <c:pt idx="9">
                  <c:v>0.16684406900000001</c:v>
                </c:pt>
                <c:pt idx="10">
                  <c:v>0.19105481599999999</c:v>
                </c:pt>
                <c:pt idx="11">
                  <c:v>0.15533735800000001</c:v>
                </c:pt>
                <c:pt idx="12">
                  <c:v>0.149898171</c:v>
                </c:pt>
                <c:pt idx="13">
                  <c:v>0.18773350899999999</c:v>
                </c:pt>
                <c:pt idx="14">
                  <c:v>0.16261742099999993</c:v>
                </c:pt>
                <c:pt idx="15">
                  <c:v>0.15413534000000001</c:v>
                </c:pt>
                <c:pt idx="16">
                  <c:v>0.17687861300000002</c:v>
                </c:pt>
                <c:pt idx="17">
                  <c:v>0.17162085800000002</c:v>
                </c:pt>
                <c:pt idx="18">
                  <c:v>0.14459223699999998</c:v>
                </c:pt>
                <c:pt idx="19">
                  <c:v>0.16643975400000002</c:v>
                </c:pt>
                <c:pt idx="20">
                  <c:v>0.18874332900000004</c:v>
                </c:pt>
                <c:pt idx="21">
                  <c:v>0.15056665400000002</c:v>
                </c:pt>
                <c:pt idx="22">
                  <c:v>0.161838642</c:v>
                </c:pt>
                <c:pt idx="23">
                  <c:v>0.165688374</c:v>
                </c:pt>
                <c:pt idx="24">
                  <c:v>0.16824428399999999</c:v>
                </c:pt>
                <c:pt idx="25">
                  <c:v>0.17641882399999997</c:v>
                </c:pt>
                <c:pt idx="26">
                  <c:v>0.16829745000000002</c:v>
                </c:pt>
                <c:pt idx="27">
                  <c:v>0.19517958399999999</c:v>
                </c:pt>
                <c:pt idx="28">
                  <c:v>0.15368119699999999</c:v>
                </c:pt>
                <c:pt idx="29">
                  <c:v>0.15109033600000002</c:v>
                </c:pt>
                <c:pt idx="30">
                  <c:v>0.14415156600000001</c:v>
                </c:pt>
                <c:pt idx="31">
                  <c:v>0.15983175299999999</c:v>
                </c:pt>
                <c:pt idx="32">
                  <c:v>0.19332518899999998</c:v>
                </c:pt>
                <c:pt idx="33">
                  <c:v>0.15099493700000002</c:v>
                </c:pt>
                <c:pt idx="34">
                  <c:v>0.15875955199999997</c:v>
                </c:pt>
                <c:pt idx="35">
                  <c:v>0.16198346499999999</c:v>
                </c:pt>
                <c:pt idx="36">
                  <c:v>0.14760981199999998</c:v>
                </c:pt>
                <c:pt idx="37">
                  <c:v>0.14018692100000002</c:v>
                </c:pt>
                <c:pt idx="38">
                  <c:v>0.16642120599999996</c:v>
                </c:pt>
                <c:pt idx="39">
                  <c:v>0.20295203100000003</c:v>
                </c:pt>
                <c:pt idx="40">
                  <c:v>0.18672722100000003</c:v>
                </c:pt>
                <c:pt idx="41">
                  <c:v>0.14257758400000003</c:v>
                </c:pt>
                <c:pt idx="42">
                  <c:v>0.158045978</c:v>
                </c:pt>
                <c:pt idx="43">
                  <c:v>0.18920146099999999</c:v>
                </c:pt>
                <c:pt idx="44">
                  <c:v>0.201424782</c:v>
                </c:pt>
                <c:pt idx="45">
                  <c:v>0.206718342</c:v>
                </c:pt>
                <c:pt idx="46">
                  <c:v>0.203097677</c:v>
                </c:pt>
                <c:pt idx="47">
                  <c:v>0.18897084900000002</c:v>
                </c:pt>
                <c:pt idx="48">
                  <c:v>0.19402984500000003</c:v>
                </c:pt>
                <c:pt idx="49">
                  <c:v>0.17186726100000002</c:v>
                </c:pt>
                <c:pt idx="50">
                  <c:v>0.221661628</c:v>
                </c:pt>
                <c:pt idx="51">
                  <c:v>0.15793225999999999</c:v>
                </c:pt>
                <c:pt idx="52">
                  <c:v>0.17940290499999997</c:v>
                </c:pt>
                <c:pt idx="53">
                  <c:v>0.14535463800000001</c:v>
                </c:pt>
                <c:pt idx="54">
                  <c:v>0.15426029999999999</c:v>
                </c:pt>
                <c:pt idx="55">
                  <c:v>0.17916019</c:v>
                </c:pt>
                <c:pt idx="56">
                  <c:v>0.17394179900000001</c:v>
                </c:pt>
                <c:pt idx="57">
                  <c:v>0.17282578800000001</c:v>
                </c:pt>
                <c:pt idx="58">
                  <c:v>0.16105176799999996</c:v>
                </c:pt>
                <c:pt idx="59">
                  <c:v>0.18452231099999999</c:v>
                </c:pt>
                <c:pt idx="60">
                  <c:v>0.16778357699999996</c:v>
                </c:pt>
                <c:pt idx="61">
                  <c:v>0.17535667799999999</c:v>
                </c:pt>
                <c:pt idx="62">
                  <c:v>0.15415019499999999</c:v>
                </c:pt>
                <c:pt idx="63">
                  <c:v>0.17871649299999998</c:v>
                </c:pt>
                <c:pt idx="64">
                  <c:v>0.16292015100000001</c:v>
                </c:pt>
                <c:pt idx="65">
                  <c:v>0.18103871099999999</c:v>
                </c:pt>
                <c:pt idx="66">
                  <c:v>0.17256214</c:v>
                </c:pt>
                <c:pt idx="67">
                  <c:v>0.158584172</c:v>
                </c:pt>
                <c:pt idx="68">
                  <c:v>0.15587987200000003</c:v>
                </c:pt>
                <c:pt idx="69">
                  <c:v>0.15875510799999998</c:v>
                </c:pt>
                <c:pt idx="70">
                  <c:v>0.17640465399999997</c:v>
                </c:pt>
                <c:pt idx="71">
                  <c:v>0.15375960899999996</c:v>
                </c:pt>
                <c:pt idx="72">
                  <c:v>0.17090539699999996</c:v>
                </c:pt>
                <c:pt idx="73">
                  <c:v>0.16411465099999997</c:v>
                </c:pt>
                <c:pt idx="74">
                  <c:v>0.17425083500000002</c:v>
                </c:pt>
                <c:pt idx="75">
                  <c:v>0.17934165499999999</c:v>
                </c:pt>
                <c:pt idx="76">
                  <c:v>0.14037207700000001</c:v>
                </c:pt>
                <c:pt idx="77">
                  <c:v>0.17046688000000002</c:v>
                </c:pt>
                <c:pt idx="78">
                  <c:v>0.15697816700000003</c:v>
                </c:pt>
                <c:pt idx="79">
                  <c:v>0.14349621400000001</c:v>
                </c:pt>
                <c:pt idx="80">
                  <c:v>0.15991218999999998</c:v>
                </c:pt>
                <c:pt idx="81">
                  <c:v>0.18184249399999999</c:v>
                </c:pt>
                <c:pt idx="82">
                  <c:v>0.16641054300000002</c:v>
                </c:pt>
                <c:pt idx="83">
                  <c:v>0.14936518300000001</c:v>
                </c:pt>
                <c:pt idx="84">
                  <c:v>0.153298148</c:v>
                </c:pt>
                <c:pt idx="85">
                  <c:v>0.16975506399999998</c:v>
                </c:pt>
                <c:pt idx="86">
                  <c:v>0.17483528299999998</c:v>
                </c:pt>
                <c:pt idx="87">
                  <c:v>0.16680637200000001</c:v>
                </c:pt>
                <c:pt idx="88">
                  <c:v>0.14385151099999999</c:v>
                </c:pt>
                <c:pt idx="89">
                  <c:v>0.15772281999999999</c:v>
                </c:pt>
                <c:pt idx="90">
                  <c:v>0.148804252</c:v>
                </c:pt>
                <c:pt idx="91">
                  <c:v>0.16461785700000001</c:v>
                </c:pt>
                <c:pt idx="92">
                  <c:v>0.17312326299999997</c:v>
                </c:pt>
                <c:pt idx="93">
                  <c:v>0.15085158400000004</c:v>
                </c:pt>
                <c:pt idx="94">
                  <c:v>0.15672234800000004</c:v>
                </c:pt>
                <c:pt idx="95">
                  <c:v>0.16431301300000001</c:v>
                </c:pt>
                <c:pt idx="96">
                  <c:v>0.19153225600000004</c:v>
                </c:pt>
                <c:pt idx="97">
                  <c:v>0.19467320800000004</c:v>
                </c:pt>
                <c:pt idx="98">
                  <c:v>0.18543252100000002</c:v>
                </c:pt>
                <c:pt idx="99">
                  <c:v>0.18787675600000003</c:v>
                </c:pt>
                <c:pt idx="100">
                  <c:v>0.20830578699999999</c:v>
                </c:pt>
                <c:pt idx="101">
                  <c:v>0.17241888699999997</c:v>
                </c:pt>
                <c:pt idx="102">
                  <c:v>0.20061393699999999</c:v>
                </c:pt>
                <c:pt idx="103">
                  <c:v>0.21439963499999998</c:v>
                </c:pt>
                <c:pt idx="104">
                  <c:v>0.222655346</c:v>
                </c:pt>
                <c:pt idx="105">
                  <c:v>0.19176202000000001</c:v>
                </c:pt>
                <c:pt idx="106">
                  <c:v>0.23224637400000003</c:v>
                </c:pt>
                <c:pt idx="107">
                  <c:v>0.21501434900000002</c:v>
                </c:pt>
                <c:pt idx="108">
                  <c:v>0.24151617100000003</c:v>
                </c:pt>
                <c:pt idx="109">
                  <c:v>0.27074164899999997</c:v>
                </c:pt>
                <c:pt idx="110">
                  <c:v>0.19363762799999995</c:v>
                </c:pt>
                <c:pt idx="111">
                  <c:v>0.20624370499999997</c:v>
                </c:pt>
                <c:pt idx="112">
                  <c:v>0.20977636599999999</c:v>
                </c:pt>
                <c:pt idx="113">
                  <c:v>0.18170075800000002</c:v>
                </c:pt>
                <c:pt idx="114">
                  <c:v>0.18720601199999998</c:v>
                </c:pt>
                <c:pt idx="115">
                  <c:v>0.17410597700000002</c:v>
                </c:pt>
                <c:pt idx="116">
                  <c:v>0.23644810999999996</c:v>
                </c:pt>
                <c:pt idx="117">
                  <c:v>0.18379052599999995</c:v>
                </c:pt>
                <c:pt idx="118">
                  <c:v>0.16427492999999999</c:v>
                </c:pt>
                <c:pt idx="119">
                  <c:v>0.14902965600000004</c:v>
                </c:pt>
                <c:pt idx="120">
                  <c:v>0.18922035499999998</c:v>
                </c:pt>
                <c:pt idx="121">
                  <c:v>0.18816416699999994</c:v>
                </c:pt>
                <c:pt idx="122">
                  <c:v>0.19432428100000002</c:v>
                </c:pt>
                <c:pt idx="123">
                  <c:v>0.18084304799999998</c:v>
                </c:pt>
                <c:pt idx="124">
                  <c:v>0.17204931999999995</c:v>
                </c:pt>
                <c:pt idx="125">
                  <c:v>0.17591522300000001</c:v>
                </c:pt>
                <c:pt idx="126">
                  <c:v>0.17562641999999998</c:v>
                </c:pt>
                <c:pt idx="127">
                  <c:v>0.20008551199999999</c:v>
                </c:pt>
                <c:pt idx="128">
                  <c:v>0.195480235</c:v>
                </c:pt>
                <c:pt idx="129">
                  <c:v>0.18508342100000003</c:v>
                </c:pt>
                <c:pt idx="130">
                  <c:v>0.16937120900000002</c:v>
                </c:pt>
                <c:pt idx="131">
                  <c:v>0.19659650100000001</c:v>
                </c:pt>
                <c:pt idx="132">
                  <c:v>0.22352735300000001</c:v>
                </c:pt>
                <c:pt idx="133">
                  <c:v>0.16864459800000001</c:v>
                </c:pt>
                <c:pt idx="134">
                  <c:v>0.17998432499999997</c:v>
                </c:pt>
                <c:pt idx="135">
                  <c:v>0.19603524199999994</c:v>
                </c:pt>
                <c:pt idx="136">
                  <c:v>0.19569088400000001</c:v>
                </c:pt>
                <c:pt idx="137">
                  <c:v>0.18309216</c:v>
                </c:pt>
                <c:pt idx="138">
                  <c:v>0.17617680899999999</c:v>
                </c:pt>
                <c:pt idx="139">
                  <c:v>0.16615758399999997</c:v>
                </c:pt>
                <c:pt idx="140">
                  <c:v>0.180231909</c:v>
                </c:pt>
                <c:pt idx="141">
                  <c:v>0.20513798900000002</c:v>
                </c:pt>
                <c:pt idx="142">
                  <c:v>0.17950406399999999</c:v>
                </c:pt>
                <c:pt idx="143">
                  <c:v>0.17005576299999994</c:v>
                </c:pt>
                <c:pt idx="144">
                  <c:v>0.19004470900000001</c:v>
                </c:pt>
                <c:pt idx="145">
                  <c:v>0.18445989199999999</c:v>
                </c:pt>
                <c:pt idx="146">
                  <c:v>0.17877199700000004</c:v>
                </c:pt>
                <c:pt idx="147">
                  <c:v>0.19576878200000003</c:v>
                </c:pt>
                <c:pt idx="148">
                  <c:v>0.17589865100000002</c:v>
                </c:pt>
                <c:pt idx="149">
                  <c:v>0.19135717000000002</c:v>
                </c:pt>
                <c:pt idx="150">
                  <c:v>0.19627169399999997</c:v>
                </c:pt>
                <c:pt idx="151">
                  <c:v>0.20505991900000001</c:v>
                </c:pt>
                <c:pt idx="152">
                  <c:v>0.17852190600000001</c:v>
                </c:pt>
                <c:pt idx="153">
                  <c:v>0.19023033900000003</c:v>
                </c:pt>
                <c:pt idx="154">
                  <c:v>0.178707217</c:v>
                </c:pt>
                <c:pt idx="155">
                  <c:v>0.18338154100000004</c:v>
                </c:pt>
                <c:pt idx="156">
                  <c:v>0.19526626599999999</c:v>
                </c:pt>
                <c:pt idx="157">
                  <c:v>0.19012604699999996</c:v>
                </c:pt>
                <c:pt idx="158">
                  <c:v>0.18357277800000002</c:v>
                </c:pt>
                <c:pt idx="159">
                  <c:v>0.19414168599999998</c:v>
                </c:pt>
                <c:pt idx="160">
                  <c:v>0.178865892</c:v>
                </c:pt>
                <c:pt idx="161">
                  <c:v>0.212745292</c:v>
                </c:pt>
                <c:pt idx="162">
                  <c:v>0.19586983900000005</c:v>
                </c:pt>
                <c:pt idx="163">
                  <c:v>0.21877934299999996</c:v>
                </c:pt>
                <c:pt idx="164">
                  <c:v>0.18088611800000004</c:v>
                </c:pt>
                <c:pt idx="165">
                  <c:v>0.17971482</c:v>
                </c:pt>
                <c:pt idx="166">
                  <c:v>0.192953298</c:v>
                </c:pt>
                <c:pt idx="167">
                  <c:v>0.16127224900000001</c:v>
                </c:pt>
                <c:pt idx="168">
                  <c:v>0.19594030600000001</c:v>
                </c:pt>
                <c:pt idx="169">
                  <c:v>0.22654038100000004</c:v>
                </c:pt>
                <c:pt idx="170">
                  <c:v>0.21197407399999998</c:v>
                </c:pt>
                <c:pt idx="171">
                  <c:v>0.21026715899999998</c:v>
                </c:pt>
                <c:pt idx="172">
                  <c:v>0.16936368699999998</c:v>
                </c:pt>
                <c:pt idx="173">
                  <c:v>0.20100120199999996</c:v>
                </c:pt>
                <c:pt idx="174">
                  <c:v>0.19455200700000005</c:v>
                </c:pt>
                <c:pt idx="175">
                  <c:v>0.21745541900000001</c:v>
                </c:pt>
                <c:pt idx="176">
                  <c:v>0.20385051399999995</c:v>
                </c:pt>
                <c:pt idx="177">
                  <c:v>0.19836469999999998</c:v>
                </c:pt>
                <c:pt idx="178">
                  <c:v>0.21057773599999999</c:v>
                </c:pt>
                <c:pt idx="179">
                  <c:v>0.26838297600000005</c:v>
                </c:pt>
                <c:pt idx="180">
                  <c:v>0.22172839600000005</c:v>
                </c:pt>
                <c:pt idx="181">
                  <c:v>0.221898446</c:v>
                </c:pt>
                <c:pt idx="182">
                  <c:v>0.20231301199999999</c:v>
                </c:pt>
                <c:pt idx="183">
                  <c:v>0.21326688999999999</c:v>
                </c:pt>
                <c:pt idx="184">
                  <c:v>0.19810428699999996</c:v>
                </c:pt>
                <c:pt idx="185">
                  <c:v>0.21104872400000002</c:v>
                </c:pt>
                <c:pt idx="186">
                  <c:v>0.20152480800000006</c:v>
                </c:pt>
                <c:pt idx="187">
                  <c:v>0.25402145100000001</c:v>
                </c:pt>
                <c:pt idx="188">
                  <c:v>0.24961274899999994</c:v>
                </c:pt>
                <c:pt idx="189">
                  <c:v>0.18540374299999995</c:v>
                </c:pt>
                <c:pt idx="190">
                  <c:v>0.20998719200000002</c:v>
                </c:pt>
                <c:pt idx="191">
                  <c:v>0.19132615099999997</c:v>
                </c:pt>
                <c:pt idx="192">
                  <c:v>0.186974433</c:v>
                </c:pt>
                <c:pt idx="193">
                  <c:v>0.20911676000000001</c:v>
                </c:pt>
                <c:pt idx="194">
                  <c:v>0.22603230599999999</c:v>
                </c:pt>
                <c:pt idx="195">
                  <c:v>0.187740504</c:v>
                </c:pt>
                <c:pt idx="196">
                  <c:v>0.22462993699999995</c:v>
                </c:pt>
                <c:pt idx="197">
                  <c:v>0.20500608199999998</c:v>
                </c:pt>
                <c:pt idx="198">
                  <c:v>0.18498757400000002</c:v>
                </c:pt>
                <c:pt idx="199">
                  <c:v>0.20978923999999999</c:v>
                </c:pt>
                <c:pt idx="200">
                  <c:v>0.18474267700000008</c:v>
                </c:pt>
                <c:pt idx="201">
                  <c:v>0.19062416900000001</c:v>
                </c:pt>
                <c:pt idx="202">
                  <c:v>0.17103468599999996</c:v>
                </c:pt>
                <c:pt idx="203">
                  <c:v>0.18114203400000004</c:v>
                </c:pt>
                <c:pt idx="204">
                  <c:v>0.19981995400000002</c:v>
                </c:pt>
                <c:pt idx="205">
                  <c:v>0.16998333699999998</c:v>
                </c:pt>
                <c:pt idx="206">
                  <c:v>0.18151289900000001</c:v>
                </c:pt>
                <c:pt idx="207">
                  <c:v>0.17052262199999998</c:v>
                </c:pt>
                <c:pt idx="208">
                  <c:v>0.17990573900000001</c:v>
                </c:pt>
                <c:pt idx="209">
                  <c:v>0.18342801199999997</c:v>
                </c:pt>
                <c:pt idx="210">
                  <c:v>0.16338960200000002</c:v>
                </c:pt>
                <c:pt idx="211">
                  <c:v>0.18572361000000001</c:v>
                </c:pt>
                <c:pt idx="212">
                  <c:v>0.18268905499999999</c:v>
                </c:pt>
                <c:pt idx="213">
                  <c:v>0.18844553699999997</c:v>
                </c:pt>
                <c:pt idx="214">
                  <c:v>0.18497608799999996</c:v>
                </c:pt>
                <c:pt idx="215">
                  <c:v>0.18424321400000004</c:v>
                </c:pt>
                <c:pt idx="216">
                  <c:v>0.19314953799999998</c:v>
                </c:pt>
                <c:pt idx="217">
                  <c:v>0.17829033199999997</c:v>
                </c:pt>
                <c:pt idx="218">
                  <c:v>0.193190261</c:v>
                </c:pt>
                <c:pt idx="219">
                  <c:v>0.178504724</c:v>
                </c:pt>
                <c:pt idx="220">
                  <c:v>0.20193135400000001</c:v>
                </c:pt>
                <c:pt idx="221">
                  <c:v>0.209871112</c:v>
                </c:pt>
                <c:pt idx="222">
                  <c:v>0.209691974</c:v>
                </c:pt>
                <c:pt idx="223">
                  <c:v>0.20429554699999997</c:v>
                </c:pt>
                <c:pt idx="224">
                  <c:v>0.169620084</c:v>
                </c:pt>
                <c:pt idx="225">
                  <c:v>0.194175087</c:v>
                </c:pt>
                <c:pt idx="226">
                  <c:v>0.190488142</c:v>
                </c:pt>
                <c:pt idx="227">
                  <c:v>0.192775524</c:v>
                </c:pt>
                <c:pt idx="228">
                  <c:v>0.18938276700000001</c:v>
                </c:pt>
                <c:pt idx="229">
                  <c:v>0.17770416900000002</c:v>
                </c:pt>
                <c:pt idx="230">
                  <c:v>0.210124335</c:v>
                </c:pt>
                <c:pt idx="231">
                  <c:v>0.19639874800000004</c:v>
                </c:pt>
                <c:pt idx="232">
                  <c:v>0.20652458399999998</c:v>
                </c:pt>
                <c:pt idx="233">
                  <c:v>0.22403920600000005</c:v>
                </c:pt>
                <c:pt idx="234">
                  <c:v>0.20784286299999999</c:v>
                </c:pt>
                <c:pt idx="235">
                  <c:v>0.22085252700000002</c:v>
                </c:pt>
                <c:pt idx="236">
                  <c:v>0.22608561199999999</c:v>
                </c:pt>
                <c:pt idx="237">
                  <c:v>0.22103978800000001</c:v>
                </c:pt>
                <c:pt idx="238">
                  <c:v>0.207382074</c:v>
                </c:pt>
                <c:pt idx="239">
                  <c:v>0.20167301400000001</c:v>
                </c:pt>
                <c:pt idx="240">
                  <c:v>0.21624664700000001</c:v>
                </c:pt>
                <c:pt idx="241">
                  <c:v>0.206369261</c:v>
                </c:pt>
                <c:pt idx="242">
                  <c:v>0.18884151299999999</c:v>
                </c:pt>
                <c:pt idx="243">
                  <c:v>0.20438191900000005</c:v>
                </c:pt>
                <c:pt idx="244">
                  <c:v>0.228122561</c:v>
                </c:pt>
                <c:pt idx="245">
                  <c:v>0.20623586799999999</c:v>
                </c:pt>
                <c:pt idx="246">
                  <c:v>0.199022226</c:v>
                </c:pt>
                <c:pt idx="247">
                  <c:v>0.213854971</c:v>
                </c:pt>
                <c:pt idx="248">
                  <c:v>0.19691672699999999</c:v>
                </c:pt>
                <c:pt idx="249">
                  <c:v>0.21616513599999995</c:v>
                </c:pt>
                <c:pt idx="250">
                  <c:v>0.19645490700000004</c:v>
                </c:pt>
                <c:pt idx="251">
                  <c:v>0.20145507199999999</c:v>
                </c:pt>
                <c:pt idx="252">
                  <c:v>0.19209037299999998</c:v>
                </c:pt>
                <c:pt idx="253">
                  <c:v>0.21783360200000002</c:v>
                </c:pt>
                <c:pt idx="254">
                  <c:v>0.21216825599999997</c:v>
                </c:pt>
                <c:pt idx="255">
                  <c:v>0.19594356399999999</c:v>
                </c:pt>
                <c:pt idx="256">
                  <c:v>0.19574611600000003</c:v>
                </c:pt>
                <c:pt idx="257">
                  <c:v>0.20229264399999999</c:v>
                </c:pt>
                <c:pt idx="258">
                  <c:v>0.18941760899999999</c:v>
                </c:pt>
                <c:pt idx="259">
                  <c:v>0.20068672599999998</c:v>
                </c:pt>
                <c:pt idx="260">
                  <c:v>0.19022297700000002</c:v>
                </c:pt>
                <c:pt idx="261">
                  <c:v>0.18764371400000002</c:v>
                </c:pt>
                <c:pt idx="262">
                  <c:v>0.19032344499999995</c:v>
                </c:pt>
                <c:pt idx="263">
                  <c:v>0.186074291</c:v>
                </c:pt>
                <c:pt idx="264">
                  <c:v>0.20097323100000003</c:v>
                </c:pt>
                <c:pt idx="265">
                  <c:v>0.18654190699999998</c:v>
                </c:pt>
                <c:pt idx="266">
                  <c:v>0.20463644</c:v>
                </c:pt>
                <c:pt idx="267">
                  <c:v>0.184945053</c:v>
                </c:pt>
                <c:pt idx="268">
                  <c:v>0.18818077999999996</c:v>
                </c:pt>
                <c:pt idx="269">
                  <c:v>0.19122216499999994</c:v>
                </c:pt>
                <c:pt idx="270">
                  <c:v>0.19835231</c:v>
                </c:pt>
                <c:pt idx="271">
                  <c:v>0.21772604799999998</c:v>
                </c:pt>
                <c:pt idx="272">
                  <c:v>0.20192296100000001</c:v>
                </c:pt>
                <c:pt idx="273">
                  <c:v>0.16649894699999998</c:v>
                </c:pt>
                <c:pt idx="274">
                  <c:v>0.18601135999999999</c:v>
                </c:pt>
                <c:pt idx="275">
                  <c:v>0.19716352500000003</c:v>
                </c:pt>
                <c:pt idx="276">
                  <c:v>0.19208999900000001</c:v>
                </c:pt>
                <c:pt idx="277">
                  <c:v>0.18738849600000002</c:v>
                </c:pt>
                <c:pt idx="278">
                  <c:v>0.19850990699999999</c:v>
                </c:pt>
                <c:pt idx="279">
                  <c:v>0.19158054399999999</c:v>
                </c:pt>
                <c:pt idx="280">
                  <c:v>0.193993797</c:v>
                </c:pt>
                <c:pt idx="281">
                  <c:v>0.18495741700000001</c:v>
                </c:pt>
                <c:pt idx="282">
                  <c:v>0.18982148800000001</c:v>
                </c:pt>
                <c:pt idx="283">
                  <c:v>0.18100004800000002</c:v>
                </c:pt>
                <c:pt idx="284">
                  <c:v>0.19327897100000002</c:v>
                </c:pt>
                <c:pt idx="285">
                  <c:v>0.171260739</c:v>
                </c:pt>
                <c:pt idx="286">
                  <c:v>0.16736746999999996</c:v>
                </c:pt>
                <c:pt idx="287">
                  <c:v>0.19381600800000001</c:v>
                </c:pt>
                <c:pt idx="288">
                  <c:v>0.19764468899999998</c:v>
                </c:pt>
                <c:pt idx="289">
                  <c:v>0.18474120600000005</c:v>
                </c:pt>
                <c:pt idx="290">
                  <c:v>0.18783671699999999</c:v>
                </c:pt>
                <c:pt idx="291">
                  <c:v>0.17765101799999999</c:v>
                </c:pt>
                <c:pt idx="292">
                  <c:v>0.18306860999999999</c:v>
                </c:pt>
                <c:pt idx="293">
                  <c:v>0.21201954300000003</c:v>
                </c:pt>
                <c:pt idx="294">
                  <c:v>0.21715216900000001</c:v>
                </c:pt>
                <c:pt idx="295">
                  <c:v>0.22272604100000001</c:v>
                </c:pt>
                <c:pt idx="296">
                  <c:v>0.19850590299999996</c:v>
                </c:pt>
                <c:pt idx="297">
                  <c:v>0.18055399600000002</c:v>
                </c:pt>
                <c:pt idx="298">
                  <c:v>0.19112700099999999</c:v>
                </c:pt>
                <c:pt idx="299">
                  <c:v>0.17827218500000006</c:v>
                </c:pt>
                <c:pt idx="300">
                  <c:v>0.20334308600000003</c:v>
                </c:pt>
                <c:pt idx="301">
                  <c:v>0.19541479899999997</c:v>
                </c:pt>
                <c:pt idx="302">
                  <c:v>0.195748803</c:v>
                </c:pt>
                <c:pt idx="303">
                  <c:v>0.19362727300000002</c:v>
                </c:pt>
                <c:pt idx="304">
                  <c:v>0.193001547</c:v>
                </c:pt>
                <c:pt idx="305">
                  <c:v>0.18310006600000001</c:v>
                </c:pt>
                <c:pt idx="306">
                  <c:v>0.20016263700000006</c:v>
                </c:pt>
                <c:pt idx="307">
                  <c:v>0.203594155</c:v>
                </c:pt>
                <c:pt idx="308">
                  <c:v>0.19114984300000001</c:v>
                </c:pt>
                <c:pt idx="309">
                  <c:v>0.175154539</c:v>
                </c:pt>
                <c:pt idx="310">
                  <c:v>0.18066026200000002</c:v>
                </c:pt>
                <c:pt idx="311">
                  <c:v>0.17192066899999997</c:v>
                </c:pt>
                <c:pt idx="312">
                  <c:v>0.211097323</c:v>
                </c:pt>
                <c:pt idx="313">
                  <c:v>0.18018724199999997</c:v>
                </c:pt>
                <c:pt idx="314">
                  <c:v>0.17238312800000002</c:v>
                </c:pt>
                <c:pt idx="315">
                  <c:v>0.186516721</c:v>
                </c:pt>
                <c:pt idx="316">
                  <c:v>0.19924758400000001</c:v>
                </c:pt>
                <c:pt idx="317">
                  <c:v>0.17388435000000002</c:v>
                </c:pt>
                <c:pt idx="318">
                  <c:v>0.190405714</c:v>
                </c:pt>
                <c:pt idx="319">
                  <c:v>0.21489883900000001</c:v>
                </c:pt>
                <c:pt idx="320">
                  <c:v>0.22270202799999997</c:v>
                </c:pt>
                <c:pt idx="321">
                  <c:v>0.19781309799999997</c:v>
                </c:pt>
                <c:pt idx="322">
                  <c:v>0.18823649200000003</c:v>
                </c:pt>
                <c:pt idx="323">
                  <c:v>0.18384630999999999</c:v>
                </c:pt>
                <c:pt idx="324">
                  <c:v>0.23415850300000002</c:v>
                </c:pt>
                <c:pt idx="325">
                  <c:v>0.20390015599999997</c:v>
                </c:pt>
                <c:pt idx="326">
                  <c:v>0.18124682300000003</c:v>
                </c:pt>
                <c:pt idx="327">
                  <c:v>0.19769766800000002</c:v>
                </c:pt>
                <c:pt idx="328">
                  <c:v>0.20132630300000007</c:v>
                </c:pt>
                <c:pt idx="329">
                  <c:v>0.19409119800000002</c:v>
                </c:pt>
                <c:pt idx="330">
                  <c:v>0.20044680700000003</c:v>
                </c:pt>
                <c:pt idx="331">
                  <c:v>0.23920474199999997</c:v>
                </c:pt>
                <c:pt idx="332">
                  <c:v>0.20209338599999999</c:v>
                </c:pt>
                <c:pt idx="333">
                  <c:v>0.18379785700000006</c:v>
                </c:pt>
                <c:pt idx="334">
                  <c:v>0.21517400800000006</c:v>
                </c:pt>
                <c:pt idx="335">
                  <c:v>0.190559597</c:v>
                </c:pt>
                <c:pt idx="336">
                  <c:v>0.19244941400000001</c:v>
                </c:pt>
                <c:pt idx="337">
                  <c:v>0.20254518500000002</c:v>
                </c:pt>
                <c:pt idx="338">
                  <c:v>0.201754287</c:v>
                </c:pt>
                <c:pt idx="339">
                  <c:v>0.20716599200000002</c:v>
                </c:pt>
                <c:pt idx="340">
                  <c:v>0.22604355299999998</c:v>
                </c:pt>
                <c:pt idx="341">
                  <c:v>0.19017900899999995</c:v>
                </c:pt>
                <c:pt idx="342">
                  <c:v>0.19988484400000001</c:v>
                </c:pt>
                <c:pt idx="343">
                  <c:v>0.25514394200000001</c:v>
                </c:pt>
                <c:pt idx="344">
                  <c:v>0.23709256799999998</c:v>
                </c:pt>
                <c:pt idx="345">
                  <c:v>0.24333115999999999</c:v>
                </c:pt>
                <c:pt idx="346">
                  <c:v>0.208426535</c:v>
                </c:pt>
                <c:pt idx="347">
                  <c:v>0.19725799499999999</c:v>
                </c:pt>
                <c:pt idx="348">
                  <c:v>0.21100990600000002</c:v>
                </c:pt>
                <c:pt idx="349">
                  <c:v>0.20592271500000001</c:v>
                </c:pt>
                <c:pt idx="350">
                  <c:v>0.20072577699999999</c:v>
                </c:pt>
                <c:pt idx="351">
                  <c:v>0.20077953000000001</c:v>
                </c:pt>
                <c:pt idx="352">
                  <c:v>0.19619706899999995</c:v>
                </c:pt>
                <c:pt idx="353">
                  <c:v>0.20113951499999999</c:v>
                </c:pt>
                <c:pt idx="354">
                  <c:v>0.17863100199999998</c:v>
                </c:pt>
                <c:pt idx="355">
                  <c:v>0.196908325</c:v>
                </c:pt>
                <c:pt idx="356">
                  <c:v>0.21661634500000002</c:v>
                </c:pt>
                <c:pt idx="357">
                  <c:v>0.18625030000000001</c:v>
                </c:pt>
                <c:pt idx="358">
                  <c:v>0.18027858500000002</c:v>
                </c:pt>
                <c:pt idx="359">
                  <c:v>0.19754097300000001</c:v>
                </c:pt>
                <c:pt idx="360">
                  <c:v>0.18123555300000002</c:v>
                </c:pt>
                <c:pt idx="361">
                  <c:v>0.18289099499999997</c:v>
                </c:pt>
                <c:pt idx="362">
                  <c:v>0.18733552000000001</c:v>
                </c:pt>
                <c:pt idx="363">
                  <c:v>0.17217543800000001</c:v>
                </c:pt>
                <c:pt idx="364">
                  <c:v>0.16539416400000001</c:v>
                </c:pt>
                <c:pt idx="365">
                  <c:v>0.19078453300000001</c:v>
                </c:pt>
                <c:pt idx="366">
                  <c:v>0.16823185400000001</c:v>
                </c:pt>
                <c:pt idx="367">
                  <c:v>0.21706621600000001</c:v>
                </c:pt>
                <c:pt idx="368">
                  <c:v>0.19805783700000001</c:v>
                </c:pt>
                <c:pt idx="369">
                  <c:v>0.18918384200000002</c:v>
                </c:pt>
                <c:pt idx="370">
                  <c:v>0.17495702499999996</c:v>
                </c:pt>
                <c:pt idx="371">
                  <c:v>0.16557413900000001</c:v>
                </c:pt>
                <c:pt idx="372">
                  <c:v>0.188510971</c:v>
                </c:pt>
                <c:pt idx="373">
                  <c:v>0.22438536100000001</c:v>
                </c:pt>
                <c:pt idx="374">
                  <c:v>0.20837580700000002</c:v>
                </c:pt>
                <c:pt idx="375">
                  <c:v>0.18548026000000001</c:v>
                </c:pt>
                <c:pt idx="376">
                  <c:v>0.18351626900000001</c:v>
                </c:pt>
                <c:pt idx="377">
                  <c:v>0.21460881999999995</c:v>
                </c:pt>
                <c:pt idx="378">
                  <c:v>0.18859883</c:v>
                </c:pt>
                <c:pt idx="379">
                  <c:v>0.184847382</c:v>
                </c:pt>
                <c:pt idx="380">
                  <c:v>0.17225484199999999</c:v>
                </c:pt>
                <c:pt idx="381">
                  <c:v>0.19731421499999999</c:v>
                </c:pt>
                <c:pt idx="382">
                  <c:v>0.185355457</c:v>
                </c:pt>
                <c:pt idx="383">
                  <c:v>0.171350012</c:v>
                </c:pt>
                <c:pt idx="384">
                  <c:v>0.19769755300000005</c:v>
                </c:pt>
                <c:pt idx="385">
                  <c:v>0.223381412</c:v>
                </c:pt>
                <c:pt idx="386">
                  <c:v>0.21204644099999997</c:v>
                </c:pt>
                <c:pt idx="387">
                  <c:v>0.197710578</c:v>
                </c:pt>
                <c:pt idx="388">
                  <c:v>0.19093929400000001</c:v>
                </c:pt>
                <c:pt idx="389">
                  <c:v>0.20804178400000001</c:v>
                </c:pt>
                <c:pt idx="390">
                  <c:v>0.23095278400000002</c:v>
                </c:pt>
                <c:pt idx="391">
                  <c:v>0.20860745799999997</c:v>
                </c:pt>
                <c:pt idx="392">
                  <c:v>0.21433027100000007</c:v>
                </c:pt>
                <c:pt idx="393">
                  <c:v>0.19839544400000003</c:v>
                </c:pt>
                <c:pt idx="394">
                  <c:v>0.18527389999999999</c:v>
                </c:pt>
                <c:pt idx="395">
                  <c:v>0.19526526700000002</c:v>
                </c:pt>
                <c:pt idx="396">
                  <c:v>0.19148353900000004</c:v>
                </c:pt>
                <c:pt idx="397">
                  <c:v>0.19971990299999998</c:v>
                </c:pt>
                <c:pt idx="398">
                  <c:v>0.19409705299999996</c:v>
                </c:pt>
                <c:pt idx="399">
                  <c:v>0.21054092699999999</c:v>
                </c:pt>
                <c:pt idx="400">
                  <c:v>0.20844346099999997</c:v>
                </c:pt>
                <c:pt idx="401">
                  <c:v>0.22990751500000001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B74-4A6F-91FC-33BAAE0928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864987136"/>
        <c:axId val="-864990400"/>
      </c:lineChart>
      <c:catAx>
        <c:axId val="-864987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>
                <a:solidFill>
                  <a:schemeClr val="bg1"/>
                </a:solidFill>
              </a:defRPr>
            </a:pPr>
            <a:endParaRPr lang="en-US"/>
          </a:p>
        </c:txPr>
        <c:crossAx val="-864990400"/>
        <c:crosses val="autoZero"/>
        <c:auto val="1"/>
        <c:lblAlgn val="ctr"/>
        <c:lblOffset val="100"/>
        <c:noMultiLvlLbl val="0"/>
      </c:catAx>
      <c:valAx>
        <c:axId val="-86499040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pt-PT" sz="1600" baseline="0" dirty="0"/>
                  <a:t>  </a:t>
                </a:r>
                <a:endParaRPr lang="pt-PT" sz="1600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solidFill>
                  <a:schemeClr val="bg1"/>
                </a:solidFill>
              </a:defRPr>
            </a:pPr>
            <a:endParaRPr lang="en-US"/>
          </a:p>
        </c:txPr>
        <c:crossAx val="-864987136"/>
        <c:crosses val="autoZero"/>
        <c:crossBetween val="between"/>
      </c:valAx>
    </c:plotArea>
    <c:plotVisOnly val="1"/>
    <c:dispBlanksAs val="zero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0205F4-C366-414F-8EE3-423EC464656C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EB716BC-8B10-489A-9682-C5B49F3E8994}">
      <dgm:prSet phldrT="[Text]" custT="1"/>
      <dgm:spPr/>
      <dgm:t>
        <a:bodyPr/>
        <a:lstStyle/>
        <a:p>
          <a:r>
            <a:rPr lang="en-US" sz="1400" b="1" dirty="0">
              <a:latin typeface="TitilliumText14L" pitchFamily="2" charset="0"/>
            </a:rPr>
            <a:t>Frame/ Design</a:t>
          </a:r>
        </a:p>
      </dgm:t>
    </dgm:pt>
    <dgm:pt modelId="{F6A02F8E-1362-481D-9E7C-DCE4BEE56E93}" type="parTrans" cxnId="{01AA6B43-211F-4D72-B9A7-218BA89BEC1F}">
      <dgm:prSet/>
      <dgm:spPr/>
      <dgm:t>
        <a:bodyPr/>
        <a:lstStyle/>
        <a:p>
          <a:endParaRPr lang="en-US"/>
        </a:p>
      </dgm:t>
    </dgm:pt>
    <dgm:pt modelId="{F45150C9-5FD5-4BF5-9BE9-FCEEE022BAFF}" type="sibTrans" cxnId="{01AA6B43-211F-4D72-B9A7-218BA89BEC1F}">
      <dgm:prSet/>
      <dgm:spPr/>
      <dgm:t>
        <a:bodyPr/>
        <a:lstStyle/>
        <a:p>
          <a:endParaRPr lang="en-US"/>
        </a:p>
      </dgm:t>
    </dgm:pt>
    <dgm:pt modelId="{114DD98F-9FE0-4D7E-9102-291EDDEF2305}">
      <dgm:prSet phldrT="[Text]" custT="1"/>
      <dgm:spPr/>
      <dgm:t>
        <a:bodyPr/>
        <a:lstStyle/>
        <a:p>
          <a:r>
            <a:rPr lang="en-US" sz="1400" b="1" dirty="0">
              <a:latin typeface="TitilliumText14L" pitchFamily="2" charset="0"/>
            </a:rPr>
            <a:t>Specify</a:t>
          </a:r>
        </a:p>
      </dgm:t>
    </dgm:pt>
    <dgm:pt modelId="{28ACD4AA-EE4E-4EB4-9E5F-DD0DF2BE393F}" type="parTrans" cxnId="{93260C3B-928A-4BB4-9F60-AA1B05A4B94E}">
      <dgm:prSet/>
      <dgm:spPr/>
      <dgm:t>
        <a:bodyPr/>
        <a:lstStyle/>
        <a:p>
          <a:endParaRPr lang="en-US"/>
        </a:p>
      </dgm:t>
    </dgm:pt>
    <dgm:pt modelId="{F0C16E7B-77D5-426C-9810-9EA43B4433D6}" type="sibTrans" cxnId="{93260C3B-928A-4BB4-9F60-AA1B05A4B94E}">
      <dgm:prSet/>
      <dgm:spPr/>
      <dgm:t>
        <a:bodyPr/>
        <a:lstStyle/>
        <a:p>
          <a:endParaRPr lang="en-US"/>
        </a:p>
      </dgm:t>
    </dgm:pt>
    <dgm:pt modelId="{060E6E78-997F-455F-91F0-82ABA6E5E2EB}">
      <dgm:prSet phldrT="[Text]" custT="1"/>
      <dgm:spPr/>
      <dgm:t>
        <a:bodyPr/>
        <a:lstStyle/>
        <a:p>
          <a:r>
            <a:rPr lang="en-US" sz="1400" b="1" dirty="0">
              <a:latin typeface="TitilliumText14L" pitchFamily="2" charset="0"/>
            </a:rPr>
            <a:t>Engineer</a:t>
          </a:r>
        </a:p>
      </dgm:t>
    </dgm:pt>
    <dgm:pt modelId="{5FBCB4E2-9A2F-4FA5-8D49-F7FE664CDE19}" type="parTrans" cxnId="{47C0E7D6-277A-44E9-8746-FDCE973B48B6}">
      <dgm:prSet/>
      <dgm:spPr/>
      <dgm:t>
        <a:bodyPr/>
        <a:lstStyle/>
        <a:p>
          <a:endParaRPr lang="en-US"/>
        </a:p>
      </dgm:t>
    </dgm:pt>
    <dgm:pt modelId="{39B29BFF-A65D-404B-9DC3-C18F45ADA502}" type="sibTrans" cxnId="{47C0E7D6-277A-44E9-8746-FDCE973B48B6}">
      <dgm:prSet/>
      <dgm:spPr/>
      <dgm:t>
        <a:bodyPr/>
        <a:lstStyle/>
        <a:p>
          <a:endParaRPr lang="en-US"/>
        </a:p>
      </dgm:t>
    </dgm:pt>
    <dgm:pt modelId="{C2DC0996-0F73-4176-A749-B510ED065969}">
      <dgm:prSet phldrT="[Text]" custT="1"/>
      <dgm:spPr/>
      <dgm:t>
        <a:bodyPr/>
        <a:lstStyle/>
        <a:p>
          <a:r>
            <a:rPr lang="en-US" sz="1400" b="1" dirty="0">
              <a:latin typeface="TitilliumText14L" pitchFamily="2" charset="0"/>
            </a:rPr>
            <a:t>Acquire</a:t>
          </a:r>
        </a:p>
      </dgm:t>
    </dgm:pt>
    <dgm:pt modelId="{95EE0EB1-505E-48DC-9CFA-FFA81B29C5E0}" type="parTrans" cxnId="{7E7B8CBC-2348-4D51-B05C-C390994F047A}">
      <dgm:prSet/>
      <dgm:spPr/>
      <dgm:t>
        <a:bodyPr/>
        <a:lstStyle/>
        <a:p>
          <a:endParaRPr lang="en-US"/>
        </a:p>
      </dgm:t>
    </dgm:pt>
    <dgm:pt modelId="{B46B9F67-A1D9-452E-A5E5-759BDCC6FB51}" type="sibTrans" cxnId="{7E7B8CBC-2348-4D51-B05C-C390994F047A}">
      <dgm:prSet/>
      <dgm:spPr/>
      <dgm:t>
        <a:bodyPr/>
        <a:lstStyle/>
        <a:p>
          <a:endParaRPr lang="en-US"/>
        </a:p>
      </dgm:t>
    </dgm:pt>
    <dgm:pt modelId="{69C67406-219D-4CE8-AFA8-6AC1CB756590}">
      <dgm:prSet phldrT="[Text]" custT="1"/>
      <dgm:spPr/>
      <dgm:t>
        <a:bodyPr/>
        <a:lstStyle/>
        <a:p>
          <a:r>
            <a:rPr lang="en-US" sz="1400" b="1" dirty="0">
              <a:latin typeface="TitilliumText14L" pitchFamily="2" charset="0"/>
            </a:rPr>
            <a:t>Manage</a:t>
          </a:r>
        </a:p>
      </dgm:t>
    </dgm:pt>
    <dgm:pt modelId="{E3E40848-A3CC-465C-B8D0-A242F8A420B1}" type="parTrans" cxnId="{6B87798A-F870-4FF3-A4B4-4F47A4DB7B65}">
      <dgm:prSet/>
      <dgm:spPr/>
      <dgm:t>
        <a:bodyPr/>
        <a:lstStyle/>
        <a:p>
          <a:endParaRPr lang="en-US"/>
        </a:p>
      </dgm:t>
    </dgm:pt>
    <dgm:pt modelId="{6787FFE3-505C-4B93-9BF2-A1B24D341FDF}" type="sibTrans" cxnId="{6B87798A-F870-4FF3-A4B4-4F47A4DB7B65}">
      <dgm:prSet/>
      <dgm:spPr/>
      <dgm:t>
        <a:bodyPr/>
        <a:lstStyle/>
        <a:p>
          <a:endParaRPr lang="en-US"/>
        </a:p>
      </dgm:t>
    </dgm:pt>
    <dgm:pt modelId="{C5077E9D-EAF1-4384-BC37-CBF7F2C8669D}">
      <dgm:prSet phldrT="[Text]" custT="1"/>
      <dgm:spPr/>
      <dgm:t>
        <a:bodyPr/>
        <a:lstStyle/>
        <a:p>
          <a:r>
            <a:rPr lang="en-US" sz="1400" b="1" dirty="0">
              <a:latin typeface="TitilliumText14L" pitchFamily="2" charset="0"/>
            </a:rPr>
            <a:t>Employ</a:t>
          </a:r>
        </a:p>
      </dgm:t>
    </dgm:pt>
    <dgm:pt modelId="{95C0CF0B-5BBC-4EDE-9DFB-9CB4C6FA6154}" type="parTrans" cxnId="{01D049C2-BD1E-47F6-A23F-579E4909AF82}">
      <dgm:prSet/>
      <dgm:spPr/>
      <dgm:t>
        <a:bodyPr/>
        <a:lstStyle/>
        <a:p>
          <a:endParaRPr lang="en-US"/>
        </a:p>
      </dgm:t>
    </dgm:pt>
    <dgm:pt modelId="{78781395-01A9-46FA-A09C-27075C6EAD87}" type="sibTrans" cxnId="{01D049C2-BD1E-47F6-A23F-579E4909AF82}">
      <dgm:prSet/>
      <dgm:spPr/>
      <dgm:t>
        <a:bodyPr/>
        <a:lstStyle/>
        <a:p>
          <a:endParaRPr lang="en-US"/>
        </a:p>
      </dgm:t>
    </dgm:pt>
    <dgm:pt modelId="{4846363C-B8B2-4BD7-86E4-29DA1AF8FDA3}">
      <dgm:prSet phldrT="[Text]" custT="1"/>
      <dgm:spPr/>
      <dgm:t>
        <a:bodyPr/>
        <a:lstStyle/>
        <a:p>
          <a:r>
            <a:rPr lang="en-US" sz="1400" b="1" dirty="0">
              <a:latin typeface="TitilliumText14L" pitchFamily="2" charset="0"/>
            </a:rPr>
            <a:t>Adjust</a:t>
          </a:r>
        </a:p>
      </dgm:t>
    </dgm:pt>
    <dgm:pt modelId="{5A14016A-69B9-4B4A-9EB8-6174FC2B375F}" type="parTrans" cxnId="{72227A79-C4E9-4574-8221-26014A460BCE}">
      <dgm:prSet/>
      <dgm:spPr/>
      <dgm:t>
        <a:bodyPr/>
        <a:lstStyle/>
        <a:p>
          <a:endParaRPr lang="en-US"/>
        </a:p>
      </dgm:t>
    </dgm:pt>
    <dgm:pt modelId="{CBCAA584-EEF8-4456-9C5C-D410F765C823}" type="sibTrans" cxnId="{72227A79-C4E9-4574-8221-26014A460BCE}">
      <dgm:prSet/>
      <dgm:spPr/>
      <dgm:t>
        <a:bodyPr/>
        <a:lstStyle/>
        <a:p>
          <a:endParaRPr lang="en-US"/>
        </a:p>
      </dgm:t>
    </dgm:pt>
    <dgm:pt modelId="{028A627A-E102-4B99-B737-370779DFB71A}">
      <dgm:prSet phldrT="[Text]" custT="1"/>
      <dgm:spPr/>
      <dgm:t>
        <a:bodyPr/>
        <a:lstStyle/>
        <a:p>
          <a:r>
            <a:rPr lang="en-US" sz="1400" b="1" dirty="0">
              <a:latin typeface="TitilliumText14L" pitchFamily="2" charset="0"/>
            </a:rPr>
            <a:t>Dispose</a:t>
          </a:r>
        </a:p>
      </dgm:t>
    </dgm:pt>
    <dgm:pt modelId="{B2447ADE-8758-452F-B37F-FC95ADB7BFDA}" type="parTrans" cxnId="{B7DABA6D-B8CC-40A8-902F-79359102AC17}">
      <dgm:prSet/>
      <dgm:spPr/>
      <dgm:t>
        <a:bodyPr/>
        <a:lstStyle/>
        <a:p>
          <a:endParaRPr lang="en-US"/>
        </a:p>
      </dgm:t>
    </dgm:pt>
    <dgm:pt modelId="{0CB6267C-B9AA-4308-B1FE-B858B323D46F}" type="sibTrans" cxnId="{B7DABA6D-B8CC-40A8-902F-79359102AC17}">
      <dgm:prSet/>
      <dgm:spPr/>
      <dgm:t>
        <a:bodyPr/>
        <a:lstStyle/>
        <a:p>
          <a:endParaRPr lang="en-US"/>
        </a:p>
      </dgm:t>
    </dgm:pt>
    <dgm:pt modelId="{1C0ECCA5-0847-4BEE-B62D-8B781920EAE3}" type="pres">
      <dgm:prSet presAssocID="{E70205F4-C366-414F-8EE3-423EC464656C}" presName="Name0" presStyleCnt="0">
        <dgm:presLayoutVars>
          <dgm:dir/>
          <dgm:animLvl val="lvl"/>
          <dgm:resizeHandles val="exact"/>
        </dgm:presLayoutVars>
      </dgm:prSet>
      <dgm:spPr/>
    </dgm:pt>
    <dgm:pt modelId="{C271FD36-CB3F-421A-941E-A02CABAEFA18}" type="pres">
      <dgm:prSet presAssocID="{7EB716BC-8B10-489A-9682-C5B49F3E8994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24CD0ABD-B52A-485B-8F07-9E311A15C295}" type="pres">
      <dgm:prSet presAssocID="{F45150C9-5FD5-4BF5-9BE9-FCEEE022BAFF}" presName="parTxOnlySpace" presStyleCnt="0"/>
      <dgm:spPr/>
    </dgm:pt>
    <dgm:pt modelId="{ECED08E4-773F-494B-94A3-E3D797E00BB7}" type="pres">
      <dgm:prSet presAssocID="{114DD98F-9FE0-4D7E-9102-291EDDEF2305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1210C722-B8C9-488A-84DA-5B29AEB5E065}" type="pres">
      <dgm:prSet presAssocID="{F0C16E7B-77D5-426C-9810-9EA43B4433D6}" presName="parTxOnlySpace" presStyleCnt="0"/>
      <dgm:spPr/>
    </dgm:pt>
    <dgm:pt modelId="{9B014661-7EB6-46EB-B998-4E8C929BB737}" type="pres">
      <dgm:prSet presAssocID="{060E6E78-997F-455F-91F0-82ABA6E5E2EB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0A83DA14-A7C7-46B0-A0DA-038FAFBA8CFF}" type="pres">
      <dgm:prSet presAssocID="{39B29BFF-A65D-404B-9DC3-C18F45ADA502}" presName="parTxOnlySpace" presStyleCnt="0"/>
      <dgm:spPr/>
    </dgm:pt>
    <dgm:pt modelId="{6645C692-8C10-4439-94CB-E0BC7FC1F44C}" type="pres">
      <dgm:prSet presAssocID="{C2DC0996-0F73-4176-A749-B510ED065969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02EEAA7B-6860-47B7-AB88-72138A86DD06}" type="pres">
      <dgm:prSet presAssocID="{B46B9F67-A1D9-452E-A5E5-759BDCC6FB51}" presName="parTxOnlySpace" presStyleCnt="0"/>
      <dgm:spPr/>
    </dgm:pt>
    <dgm:pt modelId="{B9CD389C-2E78-43EC-B695-86351D6FCD8F}" type="pres">
      <dgm:prSet presAssocID="{69C67406-219D-4CE8-AFA8-6AC1CB756590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111EB29E-9C82-450A-A48D-138448D6260A}" type="pres">
      <dgm:prSet presAssocID="{6787FFE3-505C-4B93-9BF2-A1B24D341FDF}" presName="parTxOnlySpace" presStyleCnt="0"/>
      <dgm:spPr/>
    </dgm:pt>
    <dgm:pt modelId="{93BE4A77-9BA7-408D-89FD-2471E4EEB584}" type="pres">
      <dgm:prSet presAssocID="{C5077E9D-EAF1-4384-BC37-CBF7F2C8669D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7E528F12-B5FC-4EEB-98ED-03072606F636}" type="pres">
      <dgm:prSet presAssocID="{78781395-01A9-46FA-A09C-27075C6EAD87}" presName="parTxOnlySpace" presStyleCnt="0"/>
      <dgm:spPr/>
    </dgm:pt>
    <dgm:pt modelId="{54687474-0894-4FF3-84EC-FA02E616023C}" type="pres">
      <dgm:prSet presAssocID="{4846363C-B8B2-4BD7-86E4-29DA1AF8FDA3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955AEC63-73E9-42F8-9ED2-2B202DCEA107}" type="pres">
      <dgm:prSet presAssocID="{CBCAA584-EEF8-4456-9C5C-D410F765C823}" presName="parTxOnlySpace" presStyleCnt="0"/>
      <dgm:spPr/>
    </dgm:pt>
    <dgm:pt modelId="{21B0616B-E966-456A-B72B-A27170E69386}" type="pres">
      <dgm:prSet presAssocID="{028A627A-E102-4B99-B737-370779DFB71A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CB141616-E5BF-4FC8-B17E-33A1E9B8061E}" type="presOf" srcId="{C5077E9D-EAF1-4384-BC37-CBF7F2C8669D}" destId="{93BE4A77-9BA7-408D-89FD-2471E4EEB584}" srcOrd="0" destOrd="0" presId="urn:microsoft.com/office/officeart/2005/8/layout/chevron1"/>
    <dgm:cxn modelId="{93260C3B-928A-4BB4-9F60-AA1B05A4B94E}" srcId="{E70205F4-C366-414F-8EE3-423EC464656C}" destId="{114DD98F-9FE0-4D7E-9102-291EDDEF2305}" srcOrd="1" destOrd="0" parTransId="{28ACD4AA-EE4E-4EB4-9E5F-DD0DF2BE393F}" sibTransId="{F0C16E7B-77D5-426C-9810-9EA43B4433D6}"/>
    <dgm:cxn modelId="{92CAF35B-61FA-4BFD-AA31-9E723B226BA8}" type="presOf" srcId="{060E6E78-997F-455F-91F0-82ABA6E5E2EB}" destId="{9B014661-7EB6-46EB-B998-4E8C929BB737}" srcOrd="0" destOrd="0" presId="urn:microsoft.com/office/officeart/2005/8/layout/chevron1"/>
    <dgm:cxn modelId="{01AA6B43-211F-4D72-B9A7-218BA89BEC1F}" srcId="{E70205F4-C366-414F-8EE3-423EC464656C}" destId="{7EB716BC-8B10-489A-9682-C5B49F3E8994}" srcOrd="0" destOrd="0" parTransId="{F6A02F8E-1362-481D-9E7C-DCE4BEE56E93}" sibTransId="{F45150C9-5FD5-4BF5-9BE9-FCEEE022BAFF}"/>
    <dgm:cxn modelId="{B7DABA6D-B8CC-40A8-902F-79359102AC17}" srcId="{E70205F4-C366-414F-8EE3-423EC464656C}" destId="{028A627A-E102-4B99-B737-370779DFB71A}" srcOrd="7" destOrd="0" parTransId="{B2447ADE-8758-452F-B37F-FC95ADB7BFDA}" sibTransId="{0CB6267C-B9AA-4308-B1FE-B858B323D46F}"/>
    <dgm:cxn modelId="{89E55B78-8FA4-4071-B2B4-CD2BD825A7D4}" type="presOf" srcId="{C2DC0996-0F73-4176-A749-B510ED065969}" destId="{6645C692-8C10-4439-94CB-E0BC7FC1F44C}" srcOrd="0" destOrd="0" presId="urn:microsoft.com/office/officeart/2005/8/layout/chevron1"/>
    <dgm:cxn modelId="{72227A79-C4E9-4574-8221-26014A460BCE}" srcId="{E70205F4-C366-414F-8EE3-423EC464656C}" destId="{4846363C-B8B2-4BD7-86E4-29DA1AF8FDA3}" srcOrd="6" destOrd="0" parTransId="{5A14016A-69B9-4B4A-9EB8-6174FC2B375F}" sibTransId="{CBCAA584-EEF8-4456-9C5C-D410F765C823}"/>
    <dgm:cxn modelId="{44963B7C-29B2-486C-8AA8-E89ABB8BE776}" type="presOf" srcId="{E70205F4-C366-414F-8EE3-423EC464656C}" destId="{1C0ECCA5-0847-4BEE-B62D-8B781920EAE3}" srcOrd="0" destOrd="0" presId="urn:microsoft.com/office/officeart/2005/8/layout/chevron1"/>
    <dgm:cxn modelId="{6B87798A-F870-4FF3-A4B4-4F47A4DB7B65}" srcId="{E70205F4-C366-414F-8EE3-423EC464656C}" destId="{69C67406-219D-4CE8-AFA8-6AC1CB756590}" srcOrd="4" destOrd="0" parTransId="{E3E40848-A3CC-465C-B8D0-A242F8A420B1}" sibTransId="{6787FFE3-505C-4B93-9BF2-A1B24D341FDF}"/>
    <dgm:cxn modelId="{90DEE695-B4B7-48E0-9AFC-0C7155C7975C}" type="presOf" srcId="{4846363C-B8B2-4BD7-86E4-29DA1AF8FDA3}" destId="{54687474-0894-4FF3-84EC-FA02E616023C}" srcOrd="0" destOrd="0" presId="urn:microsoft.com/office/officeart/2005/8/layout/chevron1"/>
    <dgm:cxn modelId="{7E7B8CBC-2348-4D51-B05C-C390994F047A}" srcId="{E70205F4-C366-414F-8EE3-423EC464656C}" destId="{C2DC0996-0F73-4176-A749-B510ED065969}" srcOrd="3" destOrd="0" parTransId="{95EE0EB1-505E-48DC-9CFA-FFA81B29C5E0}" sibTransId="{B46B9F67-A1D9-452E-A5E5-759BDCC6FB51}"/>
    <dgm:cxn modelId="{01D049C2-BD1E-47F6-A23F-579E4909AF82}" srcId="{E70205F4-C366-414F-8EE3-423EC464656C}" destId="{C5077E9D-EAF1-4384-BC37-CBF7F2C8669D}" srcOrd="5" destOrd="0" parTransId="{95C0CF0B-5BBC-4EDE-9DFB-9CB4C6FA6154}" sibTransId="{78781395-01A9-46FA-A09C-27075C6EAD87}"/>
    <dgm:cxn modelId="{152BB8D0-0781-49B6-8486-EBDBD641E40C}" type="presOf" srcId="{028A627A-E102-4B99-B737-370779DFB71A}" destId="{21B0616B-E966-456A-B72B-A27170E69386}" srcOrd="0" destOrd="0" presId="urn:microsoft.com/office/officeart/2005/8/layout/chevron1"/>
    <dgm:cxn modelId="{47C0E7D6-277A-44E9-8746-FDCE973B48B6}" srcId="{E70205F4-C366-414F-8EE3-423EC464656C}" destId="{060E6E78-997F-455F-91F0-82ABA6E5E2EB}" srcOrd="2" destOrd="0" parTransId="{5FBCB4E2-9A2F-4FA5-8D49-F7FE664CDE19}" sibTransId="{39B29BFF-A65D-404B-9DC3-C18F45ADA502}"/>
    <dgm:cxn modelId="{841210D9-40CF-4CF8-899B-8DA723A936D9}" type="presOf" srcId="{7EB716BC-8B10-489A-9682-C5B49F3E8994}" destId="{C271FD36-CB3F-421A-941E-A02CABAEFA18}" srcOrd="0" destOrd="0" presId="urn:microsoft.com/office/officeart/2005/8/layout/chevron1"/>
    <dgm:cxn modelId="{A2A125F8-81B1-450E-8444-AEBD48D2D1C3}" type="presOf" srcId="{114DD98F-9FE0-4D7E-9102-291EDDEF2305}" destId="{ECED08E4-773F-494B-94A3-E3D797E00BB7}" srcOrd="0" destOrd="0" presId="urn:microsoft.com/office/officeart/2005/8/layout/chevron1"/>
    <dgm:cxn modelId="{5F10CFFF-8178-40AB-BA63-3669B606BF18}" type="presOf" srcId="{69C67406-219D-4CE8-AFA8-6AC1CB756590}" destId="{B9CD389C-2E78-43EC-B695-86351D6FCD8F}" srcOrd="0" destOrd="0" presId="urn:microsoft.com/office/officeart/2005/8/layout/chevron1"/>
    <dgm:cxn modelId="{7E540190-EB05-49D4-9F83-5B390F03F705}" type="presParOf" srcId="{1C0ECCA5-0847-4BEE-B62D-8B781920EAE3}" destId="{C271FD36-CB3F-421A-941E-A02CABAEFA18}" srcOrd="0" destOrd="0" presId="urn:microsoft.com/office/officeart/2005/8/layout/chevron1"/>
    <dgm:cxn modelId="{086C5BBA-186D-4670-B24D-2F2767F09CA1}" type="presParOf" srcId="{1C0ECCA5-0847-4BEE-B62D-8B781920EAE3}" destId="{24CD0ABD-B52A-485B-8F07-9E311A15C295}" srcOrd="1" destOrd="0" presId="urn:microsoft.com/office/officeart/2005/8/layout/chevron1"/>
    <dgm:cxn modelId="{E4B1BAF1-1B19-49F5-A656-554BF04B4D7E}" type="presParOf" srcId="{1C0ECCA5-0847-4BEE-B62D-8B781920EAE3}" destId="{ECED08E4-773F-494B-94A3-E3D797E00BB7}" srcOrd="2" destOrd="0" presId="urn:microsoft.com/office/officeart/2005/8/layout/chevron1"/>
    <dgm:cxn modelId="{2FC1F963-B0CE-43E2-AF36-4C0C6EC477A4}" type="presParOf" srcId="{1C0ECCA5-0847-4BEE-B62D-8B781920EAE3}" destId="{1210C722-B8C9-488A-84DA-5B29AEB5E065}" srcOrd="3" destOrd="0" presId="urn:microsoft.com/office/officeart/2005/8/layout/chevron1"/>
    <dgm:cxn modelId="{3574C142-AB16-4B2F-9D6F-0AFEC8AE64D6}" type="presParOf" srcId="{1C0ECCA5-0847-4BEE-B62D-8B781920EAE3}" destId="{9B014661-7EB6-46EB-B998-4E8C929BB737}" srcOrd="4" destOrd="0" presId="urn:microsoft.com/office/officeart/2005/8/layout/chevron1"/>
    <dgm:cxn modelId="{7A94CBB7-8C95-467C-AEC4-169AA8E13D5A}" type="presParOf" srcId="{1C0ECCA5-0847-4BEE-B62D-8B781920EAE3}" destId="{0A83DA14-A7C7-46B0-A0DA-038FAFBA8CFF}" srcOrd="5" destOrd="0" presId="urn:microsoft.com/office/officeart/2005/8/layout/chevron1"/>
    <dgm:cxn modelId="{9C217222-4327-486C-BF78-3F7E09B04230}" type="presParOf" srcId="{1C0ECCA5-0847-4BEE-B62D-8B781920EAE3}" destId="{6645C692-8C10-4439-94CB-E0BC7FC1F44C}" srcOrd="6" destOrd="0" presId="urn:microsoft.com/office/officeart/2005/8/layout/chevron1"/>
    <dgm:cxn modelId="{596A99B1-361F-452A-A9AA-E5513F7CBA2D}" type="presParOf" srcId="{1C0ECCA5-0847-4BEE-B62D-8B781920EAE3}" destId="{02EEAA7B-6860-47B7-AB88-72138A86DD06}" srcOrd="7" destOrd="0" presId="urn:microsoft.com/office/officeart/2005/8/layout/chevron1"/>
    <dgm:cxn modelId="{9180CE09-068D-4EB0-9F3F-E19C990BA3E3}" type="presParOf" srcId="{1C0ECCA5-0847-4BEE-B62D-8B781920EAE3}" destId="{B9CD389C-2E78-43EC-B695-86351D6FCD8F}" srcOrd="8" destOrd="0" presId="urn:microsoft.com/office/officeart/2005/8/layout/chevron1"/>
    <dgm:cxn modelId="{4C35EFCB-B7EA-4DDA-957B-07E3AD4EF476}" type="presParOf" srcId="{1C0ECCA5-0847-4BEE-B62D-8B781920EAE3}" destId="{111EB29E-9C82-450A-A48D-138448D6260A}" srcOrd="9" destOrd="0" presId="urn:microsoft.com/office/officeart/2005/8/layout/chevron1"/>
    <dgm:cxn modelId="{6CCDE812-2FFF-465B-937C-0DEEEBAE457C}" type="presParOf" srcId="{1C0ECCA5-0847-4BEE-B62D-8B781920EAE3}" destId="{93BE4A77-9BA7-408D-89FD-2471E4EEB584}" srcOrd="10" destOrd="0" presId="urn:microsoft.com/office/officeart/2005/8/layout/chevron1"/>
    <dgm:cxn modelId="{9F1C8CB8-2C86-48E2-BDEC-51CCBCAA1C66}" type="presParOf" srcId="{1C0ECCA5-0847-4BEE-B62D-8B781920EAE3}" destId="{7E528F12-B5FC-4EEB-98ED-03072606F636}" srcOrd="11" destOrd="0" presId="urn:microsoft.com/office/officeart/2005/8/layout/chevron1"/>
    <dgm:cxn modelId="{FD7FBC47-CC34-4B7F-89A2-FF35DB056DAF}" type="presParOf" srcId="{1C0ECCA5-0847-4BEE-B62D-8B781920EAE3}" destId="{54687474-0894-4FF3-84EC-FA02E616023C}" srcOrd="12" destOrd="0" presId="urn:microsoft.com/office/officeart/2005/8/layout/chevron1"/>
    <dgm:cxn modelId="{2725A7FF-33D6-41B8-8870-B48590B06C73}" type="presParOf" srcId="{1C0ECCA5-0847-4BEE-B62D-8B781920EAE3}" destId="{955AEC63-73E9-42F8-9ED2-2B202DCEA107}" srcOrd="13" destOrd="0" presId="urn:microsoft.com/office/officeart/2005/8/layout/chevron1"/>
    <dgm:cxn modelId="{98A02A4E-D8A8-4F92-9FD5-1E1313EE4317}" type="presParOf" srcId="{1C0ECCA5-0847-4BEE-B62D-8B781920EAE3}" destId="{21B0616B-E966-456A-B72B-A27170E69386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D4D72C-BCA3-45A1-87CB-9AF4A0DDF8EA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9ABA9F-02FA-4420-9907-C895641AE84F}">
      <dgm:prSet phldrT="[Text]" custT="1"/>
      <dgm:spPr/>
      <dgm:t>
        <a:bodyPr/>
        <a:lstStyle/>
        <a:p>
          <a:r>
            <a:rPr lang="en-US" sz="1600" dirty="0"/>
            <a:t>Actor basket</a:t>
          </a:r>
        </a:p>
      </dgm:t>
    </dgm:pt>
    <dgm:pt modelId="{0F401ECC-BC64-4087-B69F-88A4A1BC8698}" type="parTrans" cxnId="{3C623E74-925F-4E4A-B1D9-D551FFED9F14}">
      <dgm:prSet/>
      <dgm:spPr/>
      <dgm:t>
        <a:bodyPr/>
        <a:lstStyle/>
        <a:p>
          <a:endParaRPr lang="en-US" sz="3200"/>
        </a:p>
      </dgm:t>
    </dgm:pt>
    <dgm:pt modelId="{A28A3A01-7B54-4B2E-92ED-1863BD1B5A1C}" type="sibTrans" cxnId="{3C623E74-925F-4E4A-B1D9-D551FFED9F14}">
      <dgm:prSet/>
      <dgm:spPr/>
      <dgm:t>
        <a:bodyPr/>
        <a:lstStyle/>
        <a:p>
          <a:endParaRPr lang="en-US" sz="3200"/>
        </a:p>
      </dgm:t>
    </dgm:pt>
    <dgm:pt modelId="{1A1F02B5-5F42-4A91-AE9A-6CA0B8BE3C72}">
      <dgm:prSet phldrT="[Text]" custT="1"/>
      <dgm:spPr/>
      <dgm:t>
        <a:bodyPr/>
        <a:lstStyle/>
        <a:p>
          <a:r>
            <a:rPr lang="en-US" sz="1600" dirty="0"/>
            <a:t>Coercion basket</a:t>
          </a:r>
        </a:p>
      </dgm:t>
    </dgm:pt>
    <dgm:pt modelId="{DFB7AA0C-1E5A-4577-B1B5-E70E5DFF9934}" type="parTrans" cxnId="{9B9AFA23-CA56-4BD3-967D-EA78B7514BFF}">
      <dgm:prSet/>
      <dgm:spPr/>
      <dgm:t>
        <a:bodyPr/>
        <a:lstStyle/>
        <a:p>
          <a:endParaRPr lang="en-US" sz="3200"/>
        </a:p>
      </dgm:t>
    </dgm:pt>
    <dgm:pt modelId="{B6E400BE-7FD6-46D8-96E0-4DE822060233}" type="sibTrans" cxnId="{9B9AFA23-CA56-4BD3-967D-EA78B7514BFF}">
      <dgm:prSet/>
      <dgm:spPr/>
      <dgm:t>
        <a:bodyPr/>
        <a:lstStyle/>
        <a:p>
          <a:endParaRPr lang="en-US" sz="3200"/>
        </a:p>
      </dgm:t>
    </dgm:pt>
    <dgm:pt modelId="{30FBF92E-55D2-4A0D-8B6A-5C973AE91973}">
      <dgm:prSet phldrT="[Text]" custT="1"/>
      <dgm:spPr/>
      <dgm:t>
        <a:bodyPr/>
        <a:lstStyle/>
        <a:p>
          <a:r>
            <a:rPr lang="en-US" sz="1600" dirty="0"/>
            <a:t>International</a:t>
          </a:r>
          <a:r>
            <a:rPr lang="en-US" sz="1600" baseline="0" dirty="0"/>
            <a:t> basket</a:t>
          </a:r>
          <a:endParaRPr lang="en-US" sz="1600" dirty="0"/>
        </a:p>
      </dgm:t>
    </dgm:pt>
    <dgm:pt modelId="{607DFDC8-0BF3-48FE-B494-7FDAEED5EEC9}" type="parTrans" cxnId="{E4183F69-7E2F-447B-9681-197C9685E3F3}">
      <dgm:prSet/>
      <dgm:spPr/>
      <dgm:t>
        <a:bodyPr/>
        <a:lstStyle/>
        <a:p>
          <a:endParaRPr lang="en-US" sz="3200"/>
        </a:p>
      </dgm:t>
    </dgm:pt>
    <dgm:pt modelId="{3B6DEA5A-70C6-410F-B433-429DD6EC857B}" type="sibTrans" cxnId="{E4183F69-7E2F-447B-9681-197C9685E3F3}">
      <dgm:prSet/>
      <dgm:spPr/>
      <dgm:t>
        <a:bodyPr/>
        <a:lstStyle/>
        <a:p>
          <a:endParaRPr lang="en-US" sz="3200"/>
        </a:p>
      </dgm:t>
    </dgm:pt>
    <dgm:pt modelId="{320BACBC-1096-48C8-BD96-05F1FB2CC4D9}">
      <dgm:prSet phldrT="[Text]" custT="1"/>
      <dgm:spPr/>
      <dgm:t>
        <a:bodyPr/>
        <a:lstStyle/>
        <a:p>
          <a:pPr algn="l"/>
          <a:r>
            <a:rPr lang="en-US" sz="4000" dirty="0">
              <a:solidFill>
                <a:schemeClr val="bg1"/>
              </a:solidFill>
              <a:latin typeface="TitilliumText14L" panose="020B0604020202020204" charset="0"/>
            </a:rPr>
            <a:t>Corpora</a:t>
          </a:r>
        </a:p>
      </dgm:t>
    </dgm:pt>
    <dgm:pt modelId="{BA42D9BA-89DF-4EDA-BAF8-6AB403133EB0}" type="sibTrans" cxnId="{A38CFB1B-5DE9-457D-AD44-69EE5E1A394C}">
      <dgm:prSet/>
      <dgm:spPr/>
      <dgm:t>
        <a:bodyPr/>
        <a:lstStyle/>
        <a:p>
          <a:endParaRPr lang="en-US" sz="3200"/>
        </a:p>
      </dgm:t>
    </dgm:pt>
    <dgm:pt modelId="{6EFAAD98-216E-4AAC-AAA1-E76E1CE14B41}" type="parTrans" cxnId="{A38CFB1B-5DE9-457D-AD44-69EE5E1A394C}">
      <dgm:prSet/>
      <dgm:spPr/>
      <dgm:t>
        <a:bodyPr/>
        <a:lstStyle/>
        <a:p>
          <a:endParaRPr lang="en-US" sz="3200"/>
        </a:p>
      </dgm:t>
    </dgm:pt>
    <dgm:pt modelId="{19E020A5-B977-4ECA-B2EB-F12F08CEF13E}" type="pres">
      <dgm:prSet presAssocID="{9CD4D72C-BCA3-45A1-87CB-9AF4A0DDF8EA}" presName="Name0" presStyleCnt="0">
        <dgm:presLayoutVars>
          <dgm:chMax val="4"/>
          <dgm:resizeHandles val="exact"/>
        </dgm:presLayoutVars>
      </dgm:prSet>
      <dgm:spPr/>
    </dgm:pt>
    <dgm:pt modelId="{E7F83E7A-2FCC-40C8-9371-B010E6D7AF7C}" type="pres">
      <dgm:prSet presAssocID="{9CD4D72C-BCA3-45A1-87CB-9AF4A0DDF8EA}" presName="ellipse" presStyleLbl="trBgShp" presStyleIdx="0" presStyleCnt="1" custLinFactNeighborX="362" custLinFactNeighborY="-350"/>
      <dgm:spPr/>
    </dgm:pt>
    <dgm:pt modelId="{CF884B48-006D-43AD-933E-7FC41484AFB3}" type="pres">
      <dgm:prSet presAssocID="{9CD4D72C-BCA3-45A1-87CB-9AF4A0DDF8EA}" presName="arrow1" presStyleLbl="fgShp" presStyleIdx="0" presStyleCnt="1"/>
      <dgm:spPr/>
    </dgm:pt>
    <dgm:pt modelId="{78ABE29B-0F38-4400-9E55-2B83DF7E11F9}" type="pres">
      <dgm:prSet presAssocID="{9CD4D72C-BCA3-45A1-87CB-9AF4A0DDF8EA}" presName="rectangle" presStyleLbl="revTx" presStyleIdx="0" presStyleCnt="1" custScaleX="106967" custLinFactNeighborX="10879" custLinFactNeighborY="22009">
        <dgm:presLayoutVars>
          <dgm:bulletEnabled val="1"/>
        </dgm:presLayoutVars>
      </dgm:prSet>
      <dgm:spPr/>
    </dgm:pt>
    <dgm:pt modelId="{60B5AF14-FD9C-41B4-A5A4-8B9403D6C29C}" type="pres">
      <dgm:prSet presAssocID="{1A1F02B5-5F42-4A91-AE9A-6CA0B8BE3C72}" presName="item1" presStyleLbl="node1" presStyleIdx="0" presStyleCnt="3" custScaleX="159137" custScaleY="134929">
        <dgm:presLayoutVars>
          <dgm:bulletEnabled val="1"/>
        </dgm:presLayoutVars>
      </dgm:prSet>
      <dgm:spPr/>
    </dgm:pt>
    <dgm:pt modelId="{CBBD253A-9CB1-45C2-8FDE-B1F453876E4F}" type="pres">
      <dgm:prSet presAssocID="{30FBF92E-55D2-4A0D-8B6A-5C973AE91973}" presName="item2" presStyleLbl="node1" presStyleIdx="1" presStyleCnt="3" custScaleX="139292" custScaleY="139293" custLinFactNeighborX="2706" custLinFactNeighborY="-17615">
        <dgm:presLayoutVars>
          <dgm:bulletEnabled val="1"/>
        </dgm:presLayoutVars>
      </dgm:prSet>
      <dgm:spPr/>
    </dgm:pt>
    <dgm:pt modelId="{E60630A7-5B70-4485-886C-7E8DA1604D28}" type="pres">
      <dgm:prSet presAssocID="{320BACBC-1096-48C8-BD96-05F1FB2CC4D9}" presName="item3" presStyleLbl="node1" presStyleIdx="2" presStyleCnt="3" custScaleX="139036" custScaleY="139036" custLinFactNeighborX="22068" custLinFactNeighborY="4600">
        <dgm:presLayoutVars>
          <dgm:bulletEnabled val="1"/>
        </dgm:presLayoutVars>
      </dgm:prSet>
      <dgm:spPr/>
    </dgm:pt>
    <dgm:pt modelId="{0A78E194-6028-4E87-BBC0-8C90BB5323EB}" type="pres">
      <dgm:prSet presAssocID="{9CD4D72C-BCA3-45A1-87CB-9AF4A0DDF8EA}" presName="funnel" presStyleLbl="trAlignAcc1" presStyleIdx="0" presStyleCnt="1" custLinFactNeighborX="70" custLinFactNeighborY="-292"/>
      <dgm:spPr/>
    </dgm:pt>
  </dgm:ptLst>
  <dgm:cxnLst>
    <dgm:cxn modelId="{F2DB0210-3DF2-48A9-9F7E-03589C3ABFE7}" type="presOf" srcId="{9CD4D72C-BCA3-45A1-87CB-9AF4A0DDF8EA}" destId="{19E020A5-B977-4ECA-B2EB-F12F08CEF13E}" srcOrd="0" destOrd="0" presId="urn:microsoft.com/office/officeart/2005/8/layout/funnel1"/>
    <dgm:cxn modelId="{A38CFB1B-5DE9-457D-AD44-69EE5E1A394C}" srcId="{9CD4D72C-BCA3-45A1-87CB-9AF4A0DDF8EA}" destId="{320BACBC-1096-48C8-BD96-05F1FB2CC4D9}" srcOrd="3" destOrd="0" parTransId="{6EFAAD98-216E-4AAC-AAA1-E76E1CE14B41}" sibTransId="{BA42D9BA-89DF-4EDA-BAF8-6AB403133EB0}"/>
    <dgm:cxn modelId="{9B9AFA23-CA56-4BD3-967D-EA78B7514BFF}" srcId="{9CD4D72C-BCA3-45A1-87CB-9AF4A0DDF8EA}" destId="{1A1F02B5-5F42-4A91-AE9A-6CA0B8BE3C72}" srcOrd="1" destOrd="0" parTransId="{DFB7AA0C-1E5A-4577-B1B5-E70E5DFF9934}" sibTransId="{B6E400BE-7FD6-46D8-96E0-4DE822060233}"/>
    <dgm:cxn modelId="{70658B2B-6B1D-454C-9F46-F9B6C4564641}" type="presOf" srcId="{AF9ABA9F-02FA-4420-9907-C895641AE84F}" destId="{E60630A7-5B70-4485-886C-7E8DA1604D28}" srcOrd="0" destOrd="0" presId="urn:microsoft.com/office/officeart/2005/8/layout/funnel1"/>
    <dgm:cxn modelId="{E9EAF15B-1D09-4316-94ED-0646443E34CA}" type="presOf" srcId="{30FBF92E-55D2-4A0D-8B6A-5C973AE91973}" destId="{60B5AF14-FD9C-41B4-A5A4-8B9403D6C29C}" srcOrd="0" destOrd="0" presId="urn:microsoft.com/office/officeart/2005/8/layout/funnel1"/>
    <dgm:cxn modelId="{E4183F69-7E2F-447B-9681-197C9685E3F3}" srcId="{9CD4D72C-BCA3-45A1-87CB-9AF4A0DDF8EA}" destId="{30FBF92E-55D2-4A0D-8B6A-5C973AE91973}" srcOrd="2" destOrd="0" parTransId="{607DFDC8-0BF3-48FE-B494-7FDAEED5EEC9}" sibTransId="{3B6DEA5A-70C6-410F-B433-429DD6EC857B}"/>
    <dgm:cxn modelId="{3C623E74-925F-4E4A-B1D9-D551FFED9F14}" srcId="{9CD4D72C-BCA3-45A1-87CB-9AF4A0DDF8EA}" destId="{AF9ABA9F-02FA-4420-9907-C895641AE84F}" srcOrd="0" destOrd="0" parTransId="{0F401ECC-BC64-4087-B69F-88A4A1BC8698}" sibTransId="{A28A3A01-7B54-4B2E-92ED-1863BD1B5A1C}"/>
    <dgm:cxn modelId="{0384DEA6-70B7-4CAB-831D-205DED361231}" type="presOf" srcId="{320BACBC-1096-48C8-BD96-05F1FB2CC4D9}" destId="{78ABE29B-0F38-4400-9E55-2B83DF7E11F9}" srcOrd="0" destOrd="0" presId="urn:microsoft.com/office/officeart/2005/8/layout/funnel1"/>
    <dgm:cxn modelId="{B3700CFC-2B0C-4A01-982C-131024305868}" type="presOf" srcId="{1A1F02B5-5F42-4A91-AE9A-6CA0B8BE3C72}" destId="{CBBD253A-9CB1-45C2-8FDE-B1F453876E4F}" srcOrd="0" destOrd="0" presId="urn:microsoft.com/office/officeart/2005/8/layout/funnel1"/>
    <dgm:cxn modelId="{512D6F1B-B6D5-47A4-B90E-D900C6894E25}" type="presParOf" srcId="{19E020A5-B977-4ECA-B2EB-F12F08CEF13E}" destId="{E7F83E7A-2FCC-40C8-9371-B010E6D7AF7C}" srcOrd="0" destOrd="0" presId="urn:microsoft.com/office/officeart/2005/8/layout/funnel1"/>
    <dgm:cxn modelId="{FC05D001-A9C3-4162-9ED3-925810CFC674}" type="presParOf" srcId="{19E020A5-B977-4ECA-B2EB-F12F08CEF13E}" destId="{CF884B48-006D-43AD-933E-7FC41484AFB3}" srcOrd="1" destOrd="0" presId="urn:microsoft.com/office/officeart/2005/8/layout/funnel1"/>
    <dgm:cxn modelId="{B8EF7FA7-6391-4FB6-B6DD-6D6D3C2C4CAB}" type="presParOf" srcId="{19E020A5-B977-4ECA-B2EB-F12F08CEF13E}" destId="{78ABE29B-0F38-4400-9E55-2B83DF7E11F9}" srcOrd="2" destOrd="0" presId="urn:microsoft.com/office/officeart/2005/8/layout/funnel1"/>
    <dgm:cxn modelId="{ED3B05AA-4186-4BFA-9825-E1F1BF45C693}" type="presParOf" srcId="{19E020A5-B977-4ECA-B2EB-F12F08CEF13E}" destId="{60B5AF14-FD9C-41B4-A5A4-8B9403D6C29C}" srcOrd="3" destOrd="0" presId="urn:microsoft.com/office/officeart/2005/8/layout/funnel1"/>
    <dgm:cxn modelId="{5105C1D1-0336-45E6-A2BF-D4C74D0D1135}" type="presParOf" srcId="{19E020A5-B977-4ECA-B2EB-F12F08CEF13E}" destId="{CBBD253A-9CB1-45C2-8FDE-B1F453876E4F}" srcOrd="4" destOrd="0" presId="urn:microsoft.com/office/officeart/2005/8/layout/funnel1"/>
    <dgm:cxn modelId="{858AFA3F-2C08-457A-9E81-9B05C3D55B92}" type="presParOf" srcId="{19E020A5-B977-4ECA-B2EB-F12F08CEF13E}" destId="{E60630A7-5B70-4485-886C-7E8DA1604D28}" srcOrd="5" destOrd="0" presId="urn:microsoft.com/office/officeart/2005/8/layout/funnel1"/>
    <dgm:cxn modelId="{FCF3F60D-4080-4EE3-AA86-80D0417994FD}" type="presParOf" srcId="{19E020A5-B977-4ECA-B2EB-F12F08CEF13E}" destId="{0A78E194-6028-4E87-BBC0-8C90BB5323EB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3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71FD36-CB3F-421A-941E-A02CABAEFA18}">
      <dsp:nvSpPr>
        <dsp:cNvPr id="0" name=""/>
        <dsp:cNvSpPr/>
      </dsp:nvSpPr>
      <dsp:spPr>
        <a:xfrm>
          <a:off x="813" y="988759"/>
          <a:ext cx="1303862" cy="52154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TitilliumText14L" pitchFamily="2" charset="0"/>
            </a:rPr>
            <a:t>Frame/ Design</a:t>
          </a:r>
        </a:p>
      </dsp:txBody>
      <dsp:txXfrm>
        <a:off x="261585" y="988759"/>
        <a:ext cx="782318" cy="521544"/>
      </dsp:txXfrm>
    </dsp:sp>
    <dsp:sp modelId="{ECED08E4-773F-494B-94A3-E3D797E00BB7}">
      <dsp:nvSpPr>
        <dsp:cNvPr id="0" name=""/>
        <dsp:cNvSpPr/>
      </dsp:nvSpPr>
      <dsp:spPr>
        <a:xfrm>
          <a:off x="1174289" y="988759"/>
          <a:ext cx="1303862" cy="521544"/>
        </a:xfrm>
        <a:prstGeom prst="chevron">
          <a:avLst/>
        </a:prstGeom>
        <a:solidFill>
          <a:schemeClr val="accent3">
            <a:hueOff val="387228"/>
            <a:satOff val="14286"/>
            <a:lumOff val="-21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TitilliumText14L" pitchFamily="2" charset="0"/>
            </a:rPr>
            <a:t>Specify</a:t>
          </a:r>
        </a:p>
      </dsp:txBody>
      <dsp:txXfrm>
        <a:off x="1435061" y="988759"/>
        <a:ext cx="782318" cy="521544"/>
      </dsp:txXfrm>
    </dsp:sp>
    <dsp:sp modelId="{9B014661-7EB6-46EB-B998-4E8C929BB737}">
      <dsp:nvSpPr>
        <dsp:cNvPr id="0" name=""/>
        <dsp:cNvSpPr/>
      </dsp:nvSpPr>
      <dsp:spPr>
        <a:xfrm>
          <a:off x="2347765" y="988759"/>
          <a:ext cx="1303862" cy="521544"/>
        </a:xfrm>
        <a:prstGeom prst="chevron">
          <a:avLst/>
        </a:prstGeom>
        <a:solidFill>
          <a:schemeClr val="accent3">
            <a:hueOff val="774457"/>
            <a:satOff val="28571"/>
            <a:lumOff val="-4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TitilliumText14L" pitchFamily="2" charset="0"/>
            </a:rPr>
            <a:t>Engineer</a:t>
          </a:r>
        </a:p>
      </dsp:txBody>
      <dsp:txXfrm>
        <a:off x="2608537" y="988759"/>
        <a:ext cx="782318" cy="521544"/>
      </dsp:txXfrm>
    </dsp:sp>
    <dsp:sp modelId="{6645C692-8C10-4439-94CB-E0BC7FC1F44C}">
      <dsp:nvSpPr>
        <dsp:cNvPr id="0" name=""/>
        <dsp:cNvSpPr/>
      </dsp:nvSpPr>
      <dsp:spPr>
        <a:xfrm>
          <a:off x="3521241" y="988759"/>
          <a:ext cx="1303862" cy="521544"/>
        </a:xfrm>
        <a:prstGeom prst="chevron">
          <a:avLst/>
        </a:prstGeom>
        <a:solidFill>
          <a:schemeClr val="accent3">
            <a:hueOff val="1161685"/>
            <a:satOff val="42857"/>
            <a:lumOff val="-63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TitilliumText14L" pitchFamily="2" charset="0"/>
            </a:rPr>
            <a:t>Acquire</a:t>
          </a:r>
        </a:p>
      </dsp:txBody>
      <dsp:txXfrm>
        <a:off x="3782013" y="988759"/>
        <a:ext cx="782318" cy="521544"/>
      </dsp:txXfrm>
    </dsp:sp>
    <dsp:sp modelId="{B9CD389C-2E78-43EC-B695-86351D6FCD8F}">
      <dsp:nvSpPr>
        <dsp:cNvPr id="0" name=""/>
        <dsp:cNvSpPr/>
      </dsp:nvSpPr>
      <dsp:spPr>
        <a:xfrm>
          <a:off x="4694717" y="988759"/>
          <a:ext cx="1303862" cy="521544"/>
        </a:xfrm>
        <a:prstGeom prst="chevron">
          <a:avLst/>
        </a:prstGeom>
        <a:solidFill>
          <a:schemeClr val="accent3">
            <a:hueOff val="1548914"/>
            <a:satOff val="57143"/>
            <a:lumOff val="-84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TitilliumText14L" pitchFamily="2" charset="0"/>
            </a:rPr>
            <a:t>Manage</a:t>
          </a:r>
        </a:p>
      </dsp:txBody>
      <dsp:txXfrm>
        <a:off x="4955489" y="988759"/>
        <a:ext cx="782318" cy="521544"/>
      </dsp:txXfrm>
    </dsp:sp>
    <dsp:sp modelId="{93BE4A77-9BA7-408D-89FD-2471E4EEB584}">
      <dsp:nvSpPr>
        <dsp:cNvPr id="0" name=""/>
        <dsp:cNvSpPr/>
      </dsp:nvSpPr>
      <dsp:spPr>
        <a:xfrm>
          <a:off x="5868193" y="988759"/>
          <a:ext cx="1303862" cy="521544"/>
        </a:xfrm>
        <a:prstGeom prst="chevron">
          <a:avLst/>
        </a:prstGeom>
        <a:solidFill>
          <a:schemeClr val="accent3">
            <a:hueOff val="1936142"/>
            <a:satOff val="71429"/>
            <a:lumOff val="-105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TitilliumText14L" pitchFamily="2" charset="0"/>
            </a:rPr>
            <a:t>Employ</a:t>
          </a:r>
        </a:p>
      </dsp:txBody>
      <dsp:txXfrm>
        <a:off x="6128965" y="988759"/>
        <a:ext cx="782318" cy="521544"/>
      </dsp:txXfrm>
    </dsp:sp>
    <dsp:sp modelId="{54687474-0894-4FF3-84EC-FA02E616023C}">
      <dsp:nvSpPr>
        <dsp:cNvPr id="0" name=""/>
        <dsp:cNvSpPr/>
      </dsp:nvSpPr>
      <dsp:spPr>
        <a:xfrm>
          <a:off x="7041669" y="988759"/>
          <a:ext cx="1303862" cy="521544"/>
        </a:xfrm>
        <a:prstGeom prst="chevron">
          <a:avLst/>
        </a:prstGeom>
        <a:solidFill>
          <a:schemeClr val="accent3">
            <a:hueOff val="2323371"/>
            <a:satOff val="85714"/>
            <a:lumOff val="-126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TitilliumText14L" pitchFamily="2" charset="0"/>
            </a:rPr>
            <a:t>Adjust</a:t>
          </a:r>
        </a:p>
      </dsp:txBody>
      <dsp:txXfrm>
        <a:off x="7302441" y="988759"/>
        <a:ext cx="782318" cy="521544"/>
      </dsp:txXfrm>
    </dsp:sp>
    <dsp:sp modelId="{21B0616B-E966-456A-B72B-A27170E69386}">
      <dsp:nvSpPr>
        <dsp:cNvPr id="0" name=""/>
        <dsp:cNvSpPr/>
      </dsp:nvSpPr>
      <dsp:spPr>
        <a:xfrm>
          <a:off x="8215145" y="988759"/>
          <a:ext cx="1303862" cy="521544"/>
        </a:xfrm>
        <a:prstGeom prst="chevron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TitilliumText14L" pitchFamily="2" charset="0"/>
            </a:rPr>
            <a:t>Dispose</a:t>
          </a:r>
        </a:p>
      </dsp:txBody>
      <dsp:txXfrm>
        <a:off x="8475917" y="988759"/>
        <a:ext cx="782318" cy="5215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F83E7A-2FCC-40C8-9371-B010E6D7AF7C}">
      <dsp:nvSpPr>
        <dsp:cNvPr id="0" name=""/>
        <dsp:cNvSpPr/>
      </dsp:nvSpPr>
      <dsp:spPr>
        <a:xfrm>
          <a:off x="762468" y="314540"/>
          <a:ext cx="2749977" cy="955030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884B48-006D-43AD-933E-7FC41484AFB3}">
      <dsp:nvSpPr>
        <dsp:cNvPr id="0" name=""/>
        <dsp:cNvSpPr/>
      </dsp:nvSpPr>
      <dsp:spPr>
        <a:xfrm>
          <a:off x="1865294" y="2656430"/>
          <a:ext cx="532941" cy="341082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ABE29B-0F38-4400-9E55-2B83DF7E11F9}">
      <dsp:nvSpPr>
        <dsp:cNvPr id="0" name=""/>
        <dsp:cNvSpPr/>
      </dsp:nvSpPr>
      <dsp:spPr>
        <a:xfrm>
          <a:off x="1041891" y="3070050"/>
          <a:ext cx="2736342" cy="6395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bg1"/>
              </a:solidFill>
              <a:latin typeface="TitilliumText14L" panose="020B0604020202020204" charset="0"/>
            </a:rPr>
            <a:t>Corpora</a:t>
          </a:r>
        </a:p>
      </dsp:txBody>
      <dsp:txXfrm>
        <a:off x="1041891" y="3070050"/>
        <a:ext cx="2736342" cy="639529"/>
      </dsp:txXfrm>
    </dsp:sp>
    <dsp:sp modelId="{60B5AF14-FD9C-41B4-A5A4-8B9403D6C29C}">
      <dsp:nvSpPr>
        <dsp:cNvPr id="0" name=""/>
        <dsp:cNvSpPr/>
      </dsp:nvSpPr>
      <dsp:spPr>
        <a:xfrm>
          <a:off x="1468662" y="1179137"/>
          <a:ext cx="1526592" cy="12943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International</a:t>
          </a:r>
          <a:r>
            <a:rPr lang="en-US" sz="1600" kern="1200" baseline="0" dirty="0"/>
            <a:t> basket</a:t>
          </a:r>
          <a:endParaRPr lang="en-US" sz="1600" kern="1200" dirty="0"/>
        </a:p>
      </dsp:txBody>
      <dsp:txXfrm>
        <a:off x="1692226" y="1368693"/>
        <a:ext cx="1079464" cy="915254"/>
      </dsp:txXfrm>
    </dsp:sp>
    <dsp:sp modelId="{CBBD253A-9CB1-45C2-8FDE-B1F453876E4F}">
      <dsp:nvSpPr>
        <dsp:cNvPr id="0" name=""/>
        <dsp:cNvSpPr/>
      </dsp:nvSpPr>
      <dsp:spPr>
        <a:xfrm>
          <a:off x="903378" y="269541"/>
          <a:ext cx="1336220" cy="13362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Coercion basket</a:t>
          </a:r>
        </a:p>
      </dsp:txBody>
      <dsp:txXfrm>
        <a:off x="1099063" y="465227"/>
        <a:ext cx="944850" cy="944858"/>
      </dsp:txXfrm>
    </dsp:sp>
    <dsp:sp modelId="{E60630A7-5B70-4485-886C-7E8DA1604D28}">
      <dsp:nvSpPr>
        <dsp:cNvPr id="0" name=""/>
        <dsp:cNvSpPr/>
      </dsp:nvSpPr>
      <dsp:spPr>
        <a:xfrm>
          <a:off x="2070956" y="251945"/>
          <a:ext cx="1333764" cy="13337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Actor basket</a:t>
          </a:r>
        </a:p>
      </dsp:txBody>
      <dsp:txXfrm>
        <a:off x="2266281" y="447270"/>
        <a:ext cx="943114" cy="943114"/>
      </dsp:txXfrm>
    </dsp:sp>
    <dsp:sp modelId="{0A78E194-6028-4E87-BBC0-8C90BB5323EB}">
      <dsp:nvSpPr>
        <dsp:cNvPr id="0" name=""/>
        <dsp:cNvSpPr/>
      </dsp:nvSpPr>
      <dsp:spPr>
        <a:xfrm>
          <a:off x="641618" y="193664"/>
          <a:ext cx="2984471" cy="238757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DB5DF8-A823-4269-987D-5B75A2A85B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5B164C-9BFC-44A6-BE14-0CDF59B6B32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4155D-0DC3-4F62-86CF-574A1CE04565}" type="datetimeFigureOut">
              <a:rPr lang="en-US" smtClean="0"/>
              <a:t>11/18/2018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F4F765-24BB-4314-AE45-D5BCF404159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627CC4-842D-443F-B465-A2F4722636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F88FF-D77D-46D5-9120-6EE81978D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511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4F743-1949-4C9D-9FA8-D59B2E0DF2FF}" type="datetimeFigureOut">
              <a:rPr lang="en-US" smtClean="0"/>
              <a:t>11/18/2018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25ECE-A182-4C36-AC55-CC4BECD28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88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25ECE-A182-4C36-AC55-CC4BECD28E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15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JD note—can put into two column / boxes plus a header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257C88-5B05-4DAD-AE05-C3EBE0F1BCD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32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-</a:t>
            </a:r>
            <a:r>
              <a:rPr lang="en-US" dirty="0" err="1">
                <a:cs typeface="Calibri"/>
              </a:rPr>
              <a:t>Redu</a:t>
            </a:r>
            <a:r>
              <a:rPr lang="en-US" dirty="0">
                <a:cs typeface="Calibri"/>
              </a:rPr>
              <a:t> this section..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6AF26-9980-422C-A4CE-E2570035F10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96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Question—does this fit into the second presentation than in the first?  If we are doing this as an EXAMPLE to illustrate the approach for data sets,</a:t>
            </a:r>
          </a:p>
          <a:p>
            <a:r>
              <a:rPr lang="en-US" dirty="0">
                <a:cs typeface="Calibri"/>
              </a:rPr>
              <a:t>NEW COMMENT: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THIS IS REALLY HARD TO READ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257C88-5B05-4DAD-AE05-C3EBE0F1BCD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02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39a7b4c7d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39a7b4c7d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39a7b4c7d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39a7b4c7d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39a7b4c7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39a7b4c7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39a7b4c7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39a7b4c7d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39a7b4c7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39a7b4c7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39a7b4c7d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39a7b4c7d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39a7b4c7d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39a7b4c7d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>
              <a:latin typeface="Arial" panose="020B0604020202020204" pitchFamily="34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0698587-D6B7-436F-AEC2-D0E62497C709}" type="slidenum">
              <a:rPr lang="nl-NL" sz="1100"/>
              <a:pPr/>
              <a:t>2</a:t>
            </a:fld>
            <a:endParaRPr lang="nl-NL" sz="1100"/>
          </a:p>
        </p:txBody>
      </p:sp>
    </p:spTree>
    <p:extLst>
      <p:ext uri="{BB962C8B-B14F-4D97-AF65-F5344CB8AC3E}">
        <p14:creationId xmlns:p14="http://schemas.microsoft.com/office/powerpoint/2010/main" val="4177677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39a7b4c7d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39a7b4c7d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39a7b4c7d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39a7b4c7d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39a7b4c7d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g339a7b4c7d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39a7b4c7d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g339a7b4c7d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39a7b4c7d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g339a7b4c7d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Enlightenment French philosopher (Denis) Diderot &amp; mathematician (Jean </a:t>
            </a:r>
            <a:r>
              <a:rPr lang="en-US" dirty="0" err="1"/>
              <a:t>Lerond</a:t>
            </a:r>
            <a:r>
              <a:rPr lang="en-US" dirty="0"/>
              <a:t>) </a:t>
            </a:r>
            <a:r>
              <a:rPr lang="en-US" dirty="0" err="1"/>
              <a:t>d’Alembert</a:t>
            </a:r>
            <a:r>
              <a:rPr lang="en-US" dirty="0"/>
              <a:t> – ‘building knowledge’ (read title)</a:t>
            </a:r>
          </a:p>
          <a:p>
            <a:r>
              <a:rPr lang="en-US" dirty="0"/>
              <a:t>Then building academia – stovepiped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E70FAD-CD25-4941-AFC0-4D0DEAEFA183}" type="slidenum">
              <a:rPr lang="nl-NL" smtClean="0"/>
              <a:pPr>
                <a:defRPr/>
              </a:pPr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0627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Maya Plisetskaya, prima ballerina </a:t>
            </a:r>
            <a:r>
              <a:rPr lang="en-US" dirty="0" err="1"/>
              <a:t>assoluta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280D8-22F7-4801-B5C2-EEE94DA0E0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72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Integrate</a:t>
            </a:r>
            <a:r>
              <a:rPr lang="en-US" baseline="0" dirty="0"/>
              <a:t> w/ key finds from AAASS report—AS to change prose…puts some other points here (and tone down)</a:t>
            </a:r>
          </a:p>
          <a:p>
            <a:endParaRPr lang="en-US" baseline="0" dirty="0"/>
          </a:p>
          <a:p>
            <a:r>
              <a:rPr lang="en-US" dirty="0"/>
              <a:t>Decline</a:t>
            </a:r>
            <a:r>
              <a:rPr lang="en-US" baseline="0" dirty="0"/>
              <a:t> in interest and numbers of grad students vs. rise interest/training data analytics (MA) &amp; professional opportunities (pub &amp; private sector);</a:t>
            </a:r>
          </a:p>
          <a:p>
            <a:endParaRPr lang="en-US" baseline="0" dirty="0"/>
          </a:p>
          <a:p>
            <a:r>
              <a:rPr lang="en-US" baseline="0" dirty="0"/>
              <a:t>Healthy reliance on current news/gov’t reports; ;</a:t>
            </a:r>
            <a:r>
              <a:rPr lang="en-US" baseline="0" dirty="0" err="1"/>
              <a:t>Rus</a:t>
            </a:r>
            <a:r>
              <a:rPr lang="en-US" baseline="0" dirty="0"/>
              <a:t> </a:t>
            </a:r>
            <a:r>
              <a:rPr lang="en-US" baseline="0" dirty="0" err="1"/>
              <a:t>lang</a:t>
            </a:r>
            <a:r>
              <a:rPr lang="en-US" baseline="0" dirty="0"/>
              <a:t> reports vs. in c reliance on interviews 65% by social sci.– </a:t>
            </a:r>
            <a:r>
              <a:rPr lang="en-US" baseline="0" dirty="0" err="1"/>
              <a:t>Soc</a:t>
            </a:r>
            <a:r>
              <a:rPr lang="en-US" baseline="0" dirty="0"/>
              <a:t> </a:t>
            </a:r>
            <a:r>
              <a:rPr lang="en-US" baseline="0" dirty="0" err="1"/>
              <a:t>Sci</a:t>
            </a:r>
            <a:r>
              <a:rPr lang="en-US" baseline="0" dirty="0"/>
              <a:t> </a:t>
            </a:r>
            <a:r>
              <a:rPr lang="en-US" baseline="0" dirty="0" err="1"/>
              <a:t>esp</a:t>
            </a:r>
            <a:r>
              <a:rPr lang="en-US" baseline="0" dirty="0"/>
              <a:t> open mix of methods</a:t>
            </a:r>
          </a:p>
          <a:p>
            <a:endParaRPr lang="en-US" baseline="0" dirty="0"/>
          </a:p>
          <a:p>
            <a:r>
              <a:rPr lang="en-US" baseline="0" dirty="0"/>
              <a:t>survey data but not integrated</a:t>
            </a:r>
          </a:p>
          <a:p>
            <a:endParaRPr lang="en-US" baseline="0" dirty="0"/>
          </a:p>
          <a:p>
            <a:r>
              <a:rPr lang="en-US" baseline="0" dirty="0"/>
              <a:t>Low level of knowledge of Russia– </a:t>
            </a:r>
            <a:r>
              <a:rPr lang="en-US" baseline="0" dirty="0" err="1"/>
              <a:t>esp</a:t>
            </a:r>
            <a:r>
              <a:rPr lang="en-US" baseline="0" dirty="0"/>
              <a:t> in gov’t– </a:t>
            </a:r>
            <a:r>
              <a:rPr lang="en-US" baseline="0" dirty="0" err="1"/>
              <a:t>lang</a:t>
            </a:r>
            <a:r>
              <a:rPr lang="en-US" baseline="0" dirty="0"/>
              <a:t>– but across Society; travel; </a:t>
            </a:r>
          </a:p>
          <a:p>
            <a:endParaRPr lang="en-US" baseline="0" dirty="0"/>
          </a:p>
          <a:p>
            <a:r>
              <a:rPr lang="en-US" baseline="0" dirty="0"/>
              <a:t>Reliance heuristic short-cuts- </a:t>
            </a:r>
            <a:r>
              <a:rPr lang="en-US" baseline="0" dirty="0" err="1"/>
              <a:t>monpolithic</a:t>
            </a:r>
            <a:r>
              <a:rPr lang="en-US" baseline="0" dirty="0"/>
              <a:t> </a:t>
            </a:r>
            <a:r>
              <a:rPr lang="en-US" baseline="0" dirty="0" err="1"/>
              <a:t>decmaking;Putin</a:t>
            </a:r>
            <a:r>
              <a:rPr lang="en-US" baseline="0" dirty="0"/>
              <a:t> factor or even small Kremlin faction matters for all security related issue  and unstructured analogies- Cold War?  </a:t>
            </a:r>
          </a:p>
          <a:p>
            <a:endParaRPr lang="en-US" baseline="0" dirty="0"/>
          </a:p>
          <a:p>
            <a:r>
              <a:rPr lang="en-US" baseline="0" dirty="0"/>
              <a:t>Contested frames/assumptions regarding first order questions about ultimate objectives, behavior, and success of RFP: Russia rising vs. falling; punch above vs. below weight?  Level of aggression outstrips US, PRC; hybrid warfare; </a:t>
            </a:r>
            <a:r>
              <a:rPr lang="en-US" baseline="0" dirty="0" err="1"/>
              <a:t>escal</a:t>
            </a:r>
            <a:r>
              <a:rPr lang="en-US" baseline="0" dirty="0"/>
              <a:t> to </a:t>
            </a:r>
            <a:r>
              <a:rPr lang="en-US" baseline="0" dirty="0" err="1"/>
              <a:t>descal</a:t>
            </a:r>
            <a:r>
              <a:rPr lang="en-US" baseline="0" dirty="0"/>
              <a:t>?  </a:t>
            </a:r>
            <a:r>
              <a:rPr lang="en-US" baseline="0" dirty="0" err="1"/>
              <a:t>Rus</a:t>
            </a:r>
            <a:r>
              <a:rPr lang="en-US" baseline="0" dirty="0"/>
              <a:t> has </a:t>
            </a:r>
            <a:r>
              <a:rPr lang="en-US" baseline="0" dirty="0" err="1"/>
              <a:t>semeblance</a:t>
            </a:r>
            <a:r>
              <a:rPr lang="en-US" baseline="0" dirty="0"/>
              <a:t> of coherence strategy (direct vs. indirect competition; opportunistic, raiding; </a:t>
            </a:r>
            <a:r>
              <a:rPr lang="en-US" baseline="0" dirty="0" err="1"/>
              <a:t>asym</a:t>
            </a:r>
            <a:r>
              <a:rPr lang="en-US" baseline="0" dirty="0"/>
              <a:t>– but how measure)?</a:t>
            </a:r>
            <a:r>
              <a:rPr lang="en-US" baseline="0" dirty="0" err="1"/>
              <a:t>Rus</a:t>
            </a:r>
            <a:r>
              <a:rPr lang="en-US" baseline="0" dirty="0"/>
              <a:t> eastern pivot or not? </a:t>
            </a:r>
            <a:r>
              <a:rPr lang="en-US" baseline="0" dirty="0" err="1"/>
              <a:t>Hoas</a:t>
            </a:r>
            <a:r>
              <a:rPr lang="en-US" baseline="0" dirty="0"/>
              <a:t> it weathered crisis and well situated  to </a:t>
            </a:r>
            <a:r>
              <a:rPr lang="en-US" baseline="0" dirty="0" err="1"/>
              <a:t>naviage</a:t>
            </a:r>
            <a:r>
              <a:rPr lang="en-US" baseline="0" dirty="0"/>
              <a:t> long-term confrontation?  (</a:t>
            </a:r>
            <a:r>
              <a:rPr lang="en-US" baseline="0" dirty="0" err="1"/>
              <a:t>Kofman</a:t>
            </a:r>
            <a:r>
              <a:rPr lang="en-US" baseline="0" dirty="0"/>
              <a:t>)  On DP side– IS </a:t>
            </a:r>
            <a:r>
              <a:rPr lang="en-US" baseline="0" dirty="0" err="1"/>
              <a:t>russia</a:t>
            </a:r>
            <a:r>
              <a:rPr lang="en-US" baseline="0" dirty="0"/>
              <a:t> Fascist– as Marlene– what is </a:t>
            </a:r>
            <a:r>
              <a:rPr lang="en-US" baseline="0" dirty="0" err="1"/>
              <a:t>referrent</a:t>
            </a:r>
            <a:r>
              <a:rPr lang="en-US" baseline="0" dirty="0"/>
              <a:t>; trends; Russian power in IR (up, down or </a:t>
            </a:r>
            <a:r>
              <a:rPr lang="en-US" baseline="0" dirty="0" err="1"/>
              <a:t>flatline-AKuchins</a:t>
            </a:r>
            <a:r>
              <a:rPr lang="en-US" baseline="0" dirty="0"/>
              <a:t> vs. Simon- quant </a:t>
            </a:r>
            <a:r>
              <a:rPr lang="en-US" baseline="0" dirty="0" err="1"/>
              <a:t>indic</a:t>
            </a:r>
            <a:r>
              <a:rPr lang="en-US" baseline="0" dirty="0"/>
              <a:t>; </a:t>
            </a:r>
            <a:r>
              <a:rPr lang="en-US" baseline="0" dirty="0" err="1"/>
              <a:t>qual</a:t>
            </a:r>
            <a:r>
              <a:rPr lang="en-US" baseline="0" dirty="0"/>
              <a:t>; temporal context; right indicatory/</a:t>
            </a:r>
            <a:r>
              <a:rPr lang="en-US" baseline="0" dirty="0" err="1"/>
              <a:t>qual</a:t>
            </a:r>
            <a:r>
              <a:rPr lang="en-US" baseline="0" dirty="0"/>
              <a:t>= tech </a:t>
            </a:r>
            <a:r>
              <a:rPr lang="en-US" baseline="0" dirty="0" err="1"/>
              <a:t>innov</a:t>
            </a:r>
            <a:r>
              <a:rPr lang="en-US" baseline="0" dirty="0"/>
              <a:t> vs. multi dim/asymmetric dim/dynamic interaction (next step)</a:t>
            </a:r>
          </a:p>
          <a:p>
            <a:endParaRPr lang="en-US" baseline="0" dirty="0"/>
          </a:p>
          <a:p>
            <a:r>
              <a:rPr lang="en-US" baseline="0" dirty="0"/>
              <a:t>	Lack real </a:t>
            </a:r>
            <a:r>
              <a:rPr lang="en-US" baseline="0" dirty="0" err="1"/>
              <a:t>comparatve</a:t>
            </a:r>
            <a:r>
              <a:rPr lang="en-US" baseline="0" dirty="0"/>
              <a:t> perspective; out in context.</a:t>
            </a:r>
          </a:p>
          <a:p>
            <a:r>
              <a:rPr lang="en-US" baseline="0" dirty="0"/>
              <a:t>	Same re Russia </a:t>
            </a:r>
            <a:r>
              <a:rPr lang="en-US" baseline="0" dirty="0" err="1"/>
              <a:t>mesaging</a:t>
            </a:r>
            <a:r>
              <a:rPr lang="en-US" baseline="0" dirty="0"/>
              <a:t>– presents policy options deliberated in US as binary- </a:t>
            </a:r>
            <a:r>
              <a:rPr lang="en-US" baseline="0" dirty="0" err="1"/>
              <a:t>enage</a:t>
            </a:r>
            <a:r>
              <a:rPr lang="en-US" baseline="0" dirty="0"/>
              <a:t> or not; engagers too weak– that feeds binary </a:t>
            </a:r>
            <a:r>
              <a:rPr lang="en-US" baseline="0" dirty="0" err="1"/>
              <a:t>choises</a:t>
            </a:r>
            <a:r>
              <a:rPr lang="en-US" baseline="0" dirty="0"/>
              <a:t> in US </a:t>
            </a:r>
            <a:r>
              <a:rPr lang="en-US" baseline="0" dirty="0" err="1"/>
              <a:t>decisionmaking</a:t>
            </a:r>
            <a:r>
              <a:rPr lang="en-US" baseline="0" dirty="0"/>
              <a:t>- false choice </a:t>
            </a:r>
            <a:r>
              <a:rPr lang="en-US" baseline="0" dirty="0" err="1"/>
              <a:t>btnw</a:t>
            </a:r>
            <a:r>
              <a:rPr lang="en-US" baseline="0" dirty="0"/>
              <a:t> engage vs. confront (fuels partisanship in </a:t>
            </a:r>
            <a:r>
              <a:rPr lang="en-US" baseline="0" dirty="0" err="1"/>
              <a:t>fp</a:t>
            </a:r>
            <a:r>
              <a:rPr lang="en-US" baseline="0" dirty="0"/>
              <a:t>); sanction or do nothing</a:t>
            </a:r>
          </a:p>
          <a:p>
            <a:endParaRPr lang="en-US" baseline="0" dirty="0"/>
          </a:p>
          <a:p>
            <a:r>
              <a:rPr lang="en-US" baseline="0" dirty="0" err="1"/>
              <a:t>Impedi</a:t>
            </a:r>
            <a:r>
              <a:rPr lang="en-US" baseline="0" dirty="0"/>
              <a:t> to knowledge generation stymie create use of policy toolkits-- </a:t>
            </a:r>
            <a:r>
              <a:rPr lang="en-US" baseline="0" dirty="0" err="1"/>
              <a:t>esp</a:t>
            </a:r>
            <a:r>
              <a:rPr lang="en-US" baseline="0" dirty="0"/>
              <a:t> beyond mil dimension and sanctions.  Disconnect </a:t>
            </a:r>
            <a:r>
              <a:rPr lang="en-US" baseline="0" dirty="0" err="1"/>
              <a:t>btwn</a:t>
            </a:r>
            <a:r>
              <a:rPr lang="en-US" baseline="0" dirty="0"/>
              <a:t> resort to sanctions and assessment of effectiveness. – no clear </a:t>
            </a:r>
            <a:r>
              <a:rPr lang="en-US" baseline="0" dirty="0" err="1"/>
              <a:t>critera</a:t>
            </a:r>
            <a:r>
              <a:rPr lang="en-US" baseline="0" dirty="0"/>
              <a:t> for understanding how effort towards what aims w/ Russia– result of conceptual </a:t>
            </a:r>
            <a:r>
              <a:rPr lang="en-US" baseline="0" dirty="0" err="1"/>
              <a:t>hazimess</a:t>
            </a:r>
            <a:r>
              <a:rPr lang="en-US" baseline="0" dirty="0"/>
              <a:t> percept that US at loss what to do; </a:t>
            </a:r>
            <a:r>
              <a:rPr lang="en-US" baseline="0" dirty="0" err="1"/>
              <a:t>oinconsistent</a:t>
            </a:r>
            <a:r>
              <a:rPr lang="en-US" baseline="0" dirty="0"/>
              <a:t> use of </a:t>
            </a:r>
            <a:r>
              <a:rPr lang="en-US" baseline="0" dirty="0" err="1"/>
              <a:t>intrutments</a:t>
            </a:r>
            <a:r>
              <a:rPr lang="en-US" baseline="0" dirty="0"/>
              <a:t>; decline cred; alter sources of </a:t>
            </a:r>
            <a:r>
              <a:rPr lang="en-US" baseline="0" dirty="0" err="1"/>
              <a:t>leverge</a:t>
            </a:r>
            <a:r>
              <a:rPr lang="en-US" baseline="0" dirty="0"/>
              <a:t> amid asymmetry (other non-kin dimensions- </a:t>
            </a:r>
            <a:r>
              <a:rPr lang="en-US" baseline="0" dirty="0" err="1"/>
              <a:t>fina</a:t>
            </a:r>
            <a:r>
              <a:rPr lang="en-US" baseline="0" dirty="0"/>
              <a:t>, econ, energy, info)– how understand US </a:t>
            </a:r>
            <a:r>
              <a:rPr lang="en-US" baseline="0" dirty="0" err="1"/>
              <a:t>leverge</a:t>
            </a:r>
            <a:r>
              <a:rPr lang="en-US" baseline="0" dirty="0"/>
              <a:t>/influence vs. Russia- </a:t>
            </a:r>
            <a:r>
              <a:rPr lang="en-US" baseline="0" dirty="0" err="1"/>
              <a:t>foseize</a:t>
            </a:r>
            <a:r>
              <a:rPr lang="en-US" baseline="0" dirty="0"/>
              <a:t> </a:t>
            </a:r>
            <a:r>
              <a:rPr lang="en-US" baseline="0" dirty="0" err="1"/>
              <a:t>opport</a:t>
            </a:r>
            <a:r>
              <a:rPr lang="en-US" baseline="0" dirty="0"/>
              <a:t> for </a:t>
            </a:r>
            <a:r>
              <a:rPr lang="en-US" baseline="0" dirty="0" err="1"/>
              <a:t>const</a:t>
            </a:r>
            <a:r>
              <a:rPr lang="en-US" baseline="0" dirty="0"/>
              <a:t> </a:t>
            </a:r>
            <a:r>
              <a:rPr lang="en-US" baseline="0" dirty="0" err="1"/>
              <a:t>ngagement</a:t>
            </a:r>
            <a:r>
              <a:rPr lang="en-US" baseline="0" dirty="0"/>
              <a:t> re lever where </a:t>
            </a:r>
            <a:r>
              <a:rPr lang="en-US" baseline="0" dirty="0" err="1"/>
              <a:t>Rus</a:t>
            </a:r>
            <a:r>
              <a:rPr lang="en-US" baseline="0" dirty="0"/>
              <a:t> weakness and have most impact- how assess when ready to </a:t>
            </a:r>
            <a:r>
              <a:rPr lang="en-US" baseline="0" dirty="0" err="1"/>
              <a:t>acy</a:t>
            </a:r>
            <a:r>
              <a:rPr lang="en-US" baseline="0" dirty="0"/>
              <a:t> when </a:t>
            </a:r>
            <a:r>
              <a:rPr lang="en-US" baseline="0" dirty="0" err="1"/>
              <a:t>opport</a:t>
            </a:r>
            <a:r>
              <a:rPr lang="en-US" baseline="0" dirty="0"/>
              <a:t> </a:t>
            </a:r>
            <a:r>
              <a:rPr lang="en-US" baseline="0" dirty="0" err="1"/>
              <a:t>knoks</a:t>
            </a:r>
            <a:r>
              <a:rPr lang="en-US" baseline="0" dirty="0"/>
              <a:t> (requires understand who key stakeholders are on issue area; what </a:t>
            </a:r>
            <a:r>
              <a:rPr lang="en-US" baseline="0" dirty="0" err="1"/>
              <a:t>intersts</a:t>
            </a:r>
            <a:r>
              <a:rPr lang="en-US" baseline="0" dirty="0"/>
              <a:t> and zone of </a:t>
            </a:r>
            <a:r>
              <a:rPr lang="en-US" baseline="0" dirty="0" err="1"/>
              <a:t>influ</a:t>
            </a:r>
            <a:r>
              <a:rPr lang="en-US" baseline="0" dirty="0"/>
              <a:t> (who to target what), what they actually doing vs. rhetoric. What getting out of action– so not over-react- </a:t>
            </a:r>
          </a:p>
          <a:p>
            <a:endParaRPr lang="en-US" baseline="0" dirty="0"/>
          </a:p>
          <a:p>
            <a:r>
              <a:rPr lang="en-US" baseline="0" dirty="0"/>
              <a:t>Real </a:t>
            </a:r>
            <a:r>
              <a:rPr lang="en-US" baseline="0" dirty="0" err="1"/>
              <a:t>chal</a:t>
            </a:r>
            <a:r>
              <a:rPr lang="en-US" baseline="0" dirty="0"/>
              <a:t> of travel; vs. more diversified coverage via data analytics</a:t>
            </a:r>
          </a:p>
          <a:p>
            <a:endParaRPr lang="en-US" baseline="0" dirty="0"/>
          </a:p>
          <a:p>
            <a:r>
              <a:rPr lang="en-US" baseline="0" dirty="0"/>
              <a:t>SS </a:t>
            </a:r>
            <a:r>
              <a:rPr lang="en-US" baseline="0" dirty="0" err="1"/>
              <a:t>avg</a:t>
            </a:r>
            <a:r>
              <a:rPr lang="en-US" baseline="0" dirty="0"/>
              <a:t> 1.3 </a:t>
            </a:r>
            <a:r>
              <a:rPr lang="en-US" baseline="0" dirty="0" err="1"/>
              <a:t>Rus</a:t>
            </a:r>
            <a:r>
              <a:rPr lang="en-US" baseline="0" dirty="0"/>
              <a:t> collaborators</a:t>
            </a:r>
          </a:p>
          <a:p>
            <a:r>
              <a:rPr lang="en-US" baseline="0" dirty="0"/>
              <a:t>Concern about bias in field– mitigated by data?</a:t>
            </a:r>
          </a:p>
          <a:p>
            <a:r>
              <a:rPr lang="en-US" baseline="0" dirty="0"/>
              <a:t>Shortcoming in </a:t>
            </a:r>
            <a:r>
              <a:rPr lang="en-US" baseline="0" dirty="0" err="1"/>
              <a:t>reearch</a:t>
            </a:r>
            <a:r>
              <a:rPr lang="en-US" baseline="0" dirty="0"/>
              <a:t>- </a:t>
            </a:r>
            <a:r>
              <a:rPr lang="en-US" baseline="0" dirty="0" err="1"/>
              <a:t>comparatve</a:t>
            </a:r>
            <a:r>
              <a:rPr lang="en-US" baseline="0" dirty="0"/>
              <a:t> </a:t>
            </a:r>
            <a:r>
              <a:rPr lang="en-US" baseline="0" dirty="0" err="1"/>
              <a:t>persective</a:t>
            </a:r>
            <a:r>
              <a:rPr lang="en-US" baseline="0" dirty="0"/>
              <a:t>, CW </a:t>
            </a:r>
            <a:r>
              <a:rPr lang="en-US" baseline="0" dirty="0" err="1"/>
              <a:t>assump</a:t>
            </a:r>
            <a:r>
              <a:rPr lang="en-US" baseline="0" dirty="0"/>
              <a:t>; access </a:t>
            </a:r>
            <a:r>
              <a:rPr lang="en-US" baseline="0" dirty="0" err="1"/>
              <a:t>Rus</a:t>
            </a:r>
            <a:r>
              <a:rPr lang="en-US" baseline="0" dirty="0"/>
              <a:t> </a:t>
            </a:r>
            <a:r>
              <a:rPr lang="en-US" baseline="0" dirty="0" err="1"/>
              <a:t>srcs</a:t>
            </a:r>
            <a:r>
              <a:rPr lang="en-US" baseline="0" dirty="0"/>
              <a:t> ; lack reliable empirical data (</a:t>
            </a:r>
            <a:r>
              <a:rPr lang="en-US" baseline="0" dirty="0" err="1"/>
              <a:t>esp</a:t>
            </a:r>
            <a:r>
              <a:rPr lang="en-US" baseline="0" dirty="0"/>
              <a:t> among SS), 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E70FAD-CD25-4941-AFC0-4D0DEAEFA183}" type="slidenum">
              <a:rPr lang="nl-NL" smtClean="0"/>
              <a:pPr>
                <a:defRPr/>
              </a:pPr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4451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Major point—iteration, b) do-assess—review.</a:t>
            </a:r>
          </a:p>
          <a:p>
            <a:r>
              <a:rPr lang="en-US" dirty="0">
                <a:cs typeface="Calibri"/>
              </a:rPr>
              <a:t>May put this into the next section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E70FAD-CD25-4941-AFC0-4D0DEAEFA183}" type="slidenum">
              <a:rPr lang="nl-NL" smtClean="0"/>
              <a:pPr>
                <a:defRPr/>
              </a:pPr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4677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mongo_connection.py 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Function that creates the dictionary of content to add to a MongoDB instance, checks whether a given URL is already in the database, and inserts the new content into the database.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D58DEC-ACF4-4C01-839E-6372B913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277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schommeling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95E3F-2C26-4F23-9288-389A964D67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158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Big point—not the data being shown, but the promise of getting beyond the cameo codes to do more nuanced </a:t>
            </a:r>
            <a:r>
              <a:rPr lang="en-US" dirty="0" err="1">
                <a:cs typeface="Calibri"/>
              </a:rPr>
              <a:t>searches..this</a:t>
            </a:r>
            <a:r>
              <a:rPr lang="en-US" dirty="0">
                <a:cs typeface="Calibri"/>
              </a:rPr>
              <a:t> is one way of doing it...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257C88-5B05-4DAD-AE05-C3EBE0F1BCD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67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861FF5-46CA-4472-B539-EC636528E73C}"/>
              </a:ext>
            </a:extLst>
          </p:cNvPr>
          <p:cNvSpPr/>
          <p:nvPr userDrawn="1"/>
        </p:nvSpPr>
        <p:spPr>
          <a:xfrm>
            <a:off x="0" y="1325570"/>
            <a:ext cx="12192000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  <a:latin typeface="TitilliumText14L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4EF824-0EA7-40A9-B4FD-EE6474C09DDD}"/>
              </a:ext>
            </a:extLst>
          </p:cNvPr>
          <p:cNvSpPr/>
          <p:nvPr userDrawn="1"/>
        </p:nvSpPr>
        <p:spPr>
          <a:xfrm>
            <a:off x="14" y="2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  <a:latin typeface="TitilliumText14L" pitchFamily="2" charset="0"/>
            </a:endParaRPr>
          </a:p>
        </p:txBody>
      </p:sp>
      <p:pic>
        <p:nvPicPr>
          <p:cNvPr id="11" name="Picture 14" descr="HCSS logo2-Letter.png">
            <a:extLst>
              <a:ext uri="{FF2B5EF4-FFF2-40B4-BE49-F238E27FC236}">
                <a16:creationId xmlns:a16="http://schemas.microsoft.com/office/drawing/2014/main" id="{AAB3CC1E-2630-45D1-BD0B-124B2170F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031" y="136532"/>
            <a:ext cx="3119967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17291F4F-AEF5-4890-A8BA-CB523CC18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847" y="2494002"/>
            <a:ext cx="11705139" cy="762000"/>
          </a:xfrm>
          <a:effectLst/>
        </p:spPr>
        <p:txBody>
          <a:bodyPr>
            <a:normAutofit/>
          </a:bodyPr>
          <a:lstStyle>
            <a:lvl1pPr marR="9144" algn="ctr">
              <a:defRPr sz="3600" b="1" cap="small" spc="-100" baseline="0">
                <a:solidFill>
                  <a:srgbClr val="CCFEFF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8">
            <a:extLst>
              <a:ext uri="{FF2B5EF4-FFF2-40B4-BE49-F238E27FC236}">
                <a16:creationId xmlns:a16="http://schemas.microsoft.com/office/drawing/2014/main" id="{E8CC5307-9785-4F50-917B-5967BF379A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5" y="3260415"/>
            <a:ext cx="11705139" cy="1150229"/>
          </a:xfrm>
        </p:spPr>
        <p:txBody>
          <a:bodyPr lIns="100584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600" kern="0" cap="small" spc="0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5" descr="metafore.gif">
            <a:extLst>
              <a:ext uri="{FF2B5EF4-FFF2-40B4-BE49-F238E27FC236}">
                <a16:creationId xmlns:a16="http://schemas.microsoft.com/office/drawing/2014/main" id="{9EB9E79E-63AF-4BA6-B954-CB3B039599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626" y="4114800"/>
            <a:ext cx="7291474" cy="276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hsesro.com/article_images/working%20with%20future(2).jpg">
            <a:extLst>
              <a:ext uri="{FF2B5EF4-FFF2-40B4-BE49-F238E27FC236}">
                <a16:creationId xmlns:a16="http://schemas.microsoft.com/office/drawing/2014/main" id="{28362531-FD97-4EFF-80AF-EF920E58ED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4396356"/>
            <a:ext cx="4477204" cy="246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484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4B58B-E3CC-4C58-96F2-0CEE76660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2B87F0-43FF-4918-A57E-BA05D073EB9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050925"/>
            <a:ext cx="11145838" cy="55102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6476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42DCF-6138-437B-8A4E-4F9D1B932C45}" type="datetimeFigureOut">
              <a:rPr lang="ru-RU">
                <a:solidFill>
                  <a:prstClr val="black"/>
                </a:solidFill>
              </a:rPr>
              <a:pPr/>
              <a:t>18.11.2018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1E80-B0DA-4977-84EC-29B238DEF34F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887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42DCF-6138-437B-8A4E-4F9D1B932C45}" type="datetimeFigureOut">
              <a:rPr lang="ru-RU">
                <a:solidFill>
                  <a:prstClr val="black"/>
                </a:solidFill>
              </a:rPr>
              <a:pPr/>
              <a:t>18.11.2018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1E80-B0DA-4977-84EC-29B238DEF34F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046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Pictur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8001" y="0"/>
            <a:ext cx="11338984" cy="885826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  <a:latin typeface="TitilliumText14L"/>
            </a:endParaRPr>
          </a:p>
        </p:txBody>
      </p:sp>
      <p:sp>
        <p:nvSpPr>
          <p:cNvPr id="4" name="Rectangle 3"/>
          <p:cNvSpPr/>
          <p:nvPr/>
        </p:nvSpPr>
        <p:spPr>
          <a:xfrm flipH="1">
            <a:off x="495301" y="681046"/>
            <a:ext cx="359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  <a:latin typeface="TitilliumText14L" panose="020B0604020202020204" charset="0"/>
            </a:endParaRPr>
          </a:p>
        </p:txBody>
      </p:sp>
      <p:sp>
        <p:nvSpPr>
          <p:cNvPr id="5" name="Rectangle 4"/>
          <p:cNvSpPr/>
          <p:nvPr/>
        </p:nvSpPr>
        <p:spPr>
          <a:xfrm flipH="1">
            <a:off x="548232" y="681046"/>
            <a:ext cx="359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  <a:latin typeface="TitilliumText14L" panose="020B0604020202020204" charset="0"/>
            </a:endParaRPr>
          </a:p>
        </p:txBody>
      </p:sp>
      <p:sp>
        <p:nvSpPr>
          <p:cNvPr id="6" name="Rectangle 5"/>
          <p:cNvSpPr/>
          <p:nvPr/>
        </p:nvSpPr>
        <p:spPr>
          <a:xfrm flipH="1">
            <a:off x="596910" y="681046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  <a:latin typeface="TitilliumText14L" panose="020B0604020202020204" charset="0"/>
            </a:endParaRPr>
          </a:p>
        </p:txBody>
      </p:sp>
      <p:sp>
        <p:nvSpPr>
          <p:cNvPr id="7" name="Rectangle 6"/>
          <p:cNvSpPr/>
          <p:nvPr/>
        </p:nvSpPr>
        <p:spPr>
          <a:xfrm flipH="1">
            <a:off x="635015" y="681046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  <a:latin typeface="TitilliumText14L" panose="020B060402020202020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752" y="681046"/>
            <a:ext cx="486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  <a:latin typeface="TitilliumText14L" panose="020B060402020202020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0"/>
            <a:ext cx="10875264" cy="777240"/>
          </a:xfrm>
        </p:spPr>
        <p:txBody>
          <a:bodyPr tIns="64008"/>
          <a:lstStyle>
            <a:lvl1pPr algn="l">
              <a:buNone/>
              <a:defRPr sz="3800" b="1" cap="none" spc="-150" baseline="0">
                <a:latin typeface="TitilliumText14L"/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9014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1">
          <a:gsLst>
            <a:gs pos="0">
              <a:schemeClr val="bg1">
                <a:shade val="100000"/>
                <a:satMod val="150000"/>
              </a:schemeClr>
            </a:gs>
            <a:gs pos="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325880"/>
            <a:ext cx="12192000" cy="548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TitilliumText14L" pitchFamily="2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0"/>
            <a:ext cx="48768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>
              <a:latin typeface="TitilliumText14L" pitchFamily="2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2667000"/>
            <a:ext cx="10363200" cy="1975104"/>
          </a:xfrm>
        </p:spPr>
        <p:txBody>
          <a:bodyPr/>
          <a:lstStyle>
            <a:lvl1pPr marR="9144" algn="l">
              <a:defRPr sz="4000" b="1" cap="small" spc="0" baseline="0">
                <a:effectLst>
                  <a:reflection blurRad="6350" stA="55000" endA="300" endPos="45500" dir="5400000" sy="-100000" algn="bl" rotWithShape="0"/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4648200"/>
            <a:ext cx="10363200" cy="1508760"/>
          </a:xfrm>
        </p:spPr>
        <p:txBody>
          <a:bodyPr lIns="100584" tIns="45720" anchor="t" anchorCtr="0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170" indent="0" algn="ctr">
              <a:buNone/>
            </a:lvl2pPr>
            <a:lvl3pPr marL="914341" indent="0" algn="ctr">
              <a:buNone/>
            </a:lvl3pPr>
            <a:lvl4pPr marL="1371511" indent="0" algn="ctr">
              <a:buNone/>
            </a:lvl4pPr>
            <a:lvl5pPr marL="1828681" indent="0" algn="ctr">
              <a:buNone/>
            </a:lvl5pPr>
            <a:lvl6pPr marL="2285851" indent="0" algn="ctr">
              <a:buNone/>
            </a:lvl6pPr>
            <a:lvl7pPr marL="2743022" indent="0" algn="ctr">
              <a:buNone/>
            </a:lvl7pPr>
            <a:lvl8pPr marL="3200191" indent="0" algn="ctr">
              <a:buNone/>
            </a:lvl8pPr>
            <a:lvl9pPr marL="3657362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  <a:endParaRPr kumimoji="0" lang="en-US" dirty="0"/>
          </a:p>
        </p:txBody>
      </p:sp>
      <p:pic>
        <p:nvPicPr>
          <p:cNvPr id="13" name="Picture 12" descr="HCSS logo2-Lett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36747" y="137160"/>
            <a:ext cx="3118513" cy="268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47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rotWithShape="1">
          <a:gsLst>
            <a:gs pos="0">
              <a:schemeClr val="bg1">
                <a:shade val="100000"/>
                <a:satMod val="150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747124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PictureSlide">
    <p:bg>
      <p:bgPr>
        <a:gradFill rotWithShape="1">
          <a:gsLst>
            <a:gs pos="0">
              <a:schemeClr val="bg1">
                <a:shade val="100000"/>
                <a:satMod val="150000"/>
              </a:schemeClr>
            </a:gs>
            <a:gs pos="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08000" y="0"/>
            <a:ext cx="1133856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>
              <a:latin typeface="TitilliumText14L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0"/>
            <a:ext cx="10875264" cy="777240"/>
          </a:xfrm>
        </p:spPr>
        <p:txBody>
          <a:bodyPr tIns="64008"/>
          <a:lstStyle>
            <a:lvl1pPr algn="l">
              <a:buNone/>
              <a:defRPr sz="3800" b="1" cap="none" spc="-150" baseline="0"/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49538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>
              <a:latin typeface="TitilliumText14L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548146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>
              <a:latin typeface="TitilliumText14L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597932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>
              <a:latin typeface="TitilliumText14L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63560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>
              <a:latin typeface="TitilliumText14L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304" y="680477"/>
            <a:ext cx="48768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>
              <a:latin typeface="TitilliumText14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70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3" y="402265"/>
            <a:ext cx="11822773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>
              <a:latin typeface="TitilliumText14L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809755"/>
            <a:ext cx="5386916" cy="639762"/>
          </a:xfrm>
        </p:spPr>
        <p:txBody>
          <a:bodyPr anchor="ctr"/>
          <a:lstStyle>
            <a:lvl1pPr marL="73147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1809755"/>
            <a:ext cx="5389033" cy="639762"/>
          </a:xfrm>
        </p:spPr>
        <p:txBody>
          <a:bodyPr anchor="ctr"/>
          <a:lstStyle>
            <a:lvl1pPr marL="73147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3" y="2459038"/>
            <a:ext cx="5386916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459038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6" name="Rectangle 15"/>
          <p:cNvSpPr/>
          <p:nvPr/>
        </p:nvSpPr>
        <p:spPr>
          <a:xfrm>
            <a:off x="117053" y="680477"/>
            <a:ext cx="6096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>
              <a:latin typeface="TitilliumText14L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07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>
              <a:latin typeface="TitilliumText14L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669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>
              <a:latin typeface="TitilliumText14L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>
              <a:latin typeface="TitilliumText14L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9969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>
              <a:latin typeface="TitilliumText14L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252455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>
              <a:latin typeface="TitilliumText14L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302243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>
              <a:latin typeface="TitilliumText14L" pitchFamily="2" charset="0"/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339912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>
              <a:latin typeface="TitilliumText14L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71612" y="680477"/>
            <a:ext cx="48768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>
              <a:latin typeface="TitilliumText14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697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3481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836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1FF2F-7FF5-409B-B0CB-27A2D0DAD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537"/>
            <a:ext cx="11353800" cy="709696"/>
          </a:xfrm>
        </p:spPr>
        <p:txBody>
          <a:bodyPr>
            <a:normAutofit/>
          </a:bodyPr>
          <a:lstStyle>
            <a:lvl1pPr>
              <a:defRPr sz="4000" kern="0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454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Leer">
    <p:bg>
      <p:bgPr>
        <a:blipFill rotWithShape="1">
          <a:blip r:embed="rId2">
            <a:alphaModFix amt="4000"/>
          </a:blip>
          <a:stretch>
            <a:fillRect l="50999" t="7999" r="-17998" b="2998"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dt" idx="10"/>
          </p:nvPr>
        </p:nvSpPr>
        <p:spPr>
          <a:xfrm>
            <a:off x="623392" y="6453343"/>
            <a:ext cx="1248138" cy="2880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878" marR="0" indent="0" algn="l" rtl="0">
              <a:spcBef>
                <a:spcPts val="0"/>
              </a:spcBef>
              <a:defRPr sz="13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756" marR="0" indent="0" algn="l" rtl="0">
              <a:spcBef>
                <a:spcPts val="0"/>
              </a:spcBef>
              <a:defRPr sz="13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634" marR="0" indent="0" algn="l" rtl="0">
              <a:spcBef>
                <a:spcPts val="0"/>
              </a:spcBef>
              <a:defRPr sz="13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511" marR="0" indent="0" algn="l" rtl="0">
              <a:spcBef>
                <a:spcPts val="0"/>
              </a:spcBef>
              <a:defRPr sz="13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388" marR="0" indent="0" algn="l" rtl="0">
              <a:spcBef>
                <a:spcPts val="0"/>
              </a:spcBef>
              <a:defRPr sz="13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266" marR="0" indent="0" algn="l" rtl="0">
              <a:spcBef>
                <a:spcPts val="0"/>
              </a:spcBef>
              <a:defRPr sz="13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144" marR="0" indent="0" algn="l" rtl="0">
              <a:spcBef>
                <a:spcPts val="0"/>
              </a:spcBef>
              <a:defRPr sz="13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022" marR="0" indent="0" algn="l" rtl="0">
              <a:spcBef>
                <a:spcPts val="0"/>
              </a:spcBef>
              <a:defRPr sz="13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2063556" y="6453343"/>
            <a:ext cx="8544949" cy="2880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878" marR="0" indent="0" algn="l" rtl="0">
              <a:spcBef>
                <a:spcPts val="0"/>
              </a:spcBef>
              <a:defRPr sz="13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756" marR="0" indent="0" algn="l" rtl="0">
              <a:spcBef>
                <a:spcPts val="0"/>
              </a:spcBef>
              <a:defRPr sz="13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634" marR="0" indent="0" algn="l" rtl="0">
              <a:spcBef>
                <a:spcPts val="0"/>
              </a:spcBef>
              <a:defRPr sz="13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511" marR="0" indent="0" algn="l" rtl="0">
              <a:spcBef>
                <a:spcPts val="0"/>
              </a:spcBef>
              <a:defRPr sz="13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388" marR="0" indent="0" algn="l" rtl="0">
              <a:spcBef>
                <a:spcPts val="0"/>
              </a:spcBef>
              <a:defRPr sz="13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266" marR="0" indent="0" algn="l" rtl="0">
              <a:spcBef>
                <a:spcPts val="0"/>
              </a:spcBef>
              <a:defRPr sz="13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144" marR="0" indent="0" algn="l" rtl="0">
              <a:spcBef>
                <a:spcPts val="0"/>
              </a:spcBef>
              <a:defRPr sz="13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022" marR="0" indent="0" algn="l" rtl="0">
              <a:spcBef>
                <a:spcPts val="0"/>
              </a:spcBef>
              <a:defRPr sz="13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0896539" y="6453343"/>
            <a:ext cx="864095" cy="2880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ru-RU" smtClean="0">
                <a:solidFill>
                  <a:srgbClr val="002E6E"/>
                </a:solidFill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ru-RU">
              <a:solidFill>
                <a:srgbClr val="002E6E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9404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1FF2F-7FF5-409B-B0CB-27A2D0DAD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537"/>
            <a:ext cx="11353800" cy="709696"/>
          </a:xfrm>
        </p:spPr>
        <p:txBody>
          <a:bodyPr>
            <a:normAutofit/>
          </a:bodyPr>
          <a:lstStyle>
            <a:lvl1pPr>
              <a:defRPr sz="4000" kern="0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3531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FE2DB-16ED-4E20-8E72-831FC7D37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40537"/>
            <a:ext cx="11353799" cy="7096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7608B4-A993-4156-99CC-EB2F7563F52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025526"/>
            <a:ext cx="11353800" cy="58324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7990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1FF2F-7FF5-409B-B0CB-27A2D0DAD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3014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21142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FE2DB-16ED-4E20-8E72-831FC7D37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40537"/>
            <a:ext cx="11353799" cy="7096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7608B4-A993-4156-99CC-EB2F7563F52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025525"/>
            <a:ext cx="11353800" cy="58324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2944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22402-088C-4661-AEEB-15C8B3A6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537"/>
            <a:ext cx="11353800" cy="7096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1153FC9-0264-4B17-AD61-184024E0B4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850233"/>
            <a:ext cx="11353800" cy="600776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7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12DA3-B9E9-4919-B082-40F1F5B55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40537"/>
            <a:ext cx="11353801" cy="7096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D15A73B7-C8B6-4DB3-865D-8D2FBB3D76B6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838199" y="850233"/>
            <a:ext cx="11353801" cy="600776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20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15600" y="390466"/>
            <a:ext cx="11360800" cy="10680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15600" y="1638233"/>
            <a:ext cx="11360800" cy="44535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20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algn="l">
              <a:defRPr sz="1400">
                <a:solidFill>
                  <a:srgbClr val="000000"/>
                </a:solidFill>
                <a:latin typeface="Arial" charset="0"/>
                <a:sym typeface="Arial" charset="0"/>
              </a:defRPr>
            </a:lvl1pPr>
          </a:lstStyle>
          <a:p>
            <a:pPr>
              <a:defRPr/>
            </a:pPr>
            <a:fld id="{15A52DB5-C193-4299-8AF2-A5D765FDFD92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807212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196752"/>
            <a:ext cx="10363200" cy="5443537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1362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861FF5-46CA-4472-B539-EC636528E73C}"/>
              </a:ext>
            </a:extLst>
          </p:cNvPr>
          <p:cNvSpPr/>
          <p:nvPr userDrawn="1"/>
        </p:nvSpPr>
        <p:spPr>
          <a:xfrm>
            <a:off x="0" y="1325571"/>
            <a:ext cx="12192000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TitilliumText14L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4EF824-0EA7-40A9-B4FD-EE6474C09DDD}"/>
              </a:ext>
            </a:extLst>
          </p:cNvPr>
          <p:cNvSpPr/>
          <p:nvPr userDrawn="1"/>
        </p:nvSpPr>
        <p:spPr>
          <a:xfrm>
            <a:off x="14" y="2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TitilliumText14L" pitchFamily="2" charset="0"/>
            </a:endParaRPr>
          </a:p>
        </p:txBody>
      </p:sp>
      <p:pic>
        <p:nvPicPr>
          <p:cNvPr id="11" name="Picture 14" descr="HCSS logo2-Letter.png">
            <a:extLst>
              <a:ext uri="{FF2B5EF4-FFF2-40B4-BE49-F238E27FC236}">
                <a16:creationId xmlns:a16="http://schemas.microsoft.com/office/drawing/2014/main" id="{AAB3CC1E-2630-45D1-BD0B-124B2170F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032" y="136533"/>
            <a:ext cx="3119968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17291F4F-AEF5-4890-A8BA-CB523CC18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848" y="2494002"/>
            <a:ext cx="11705140" cy="762000"/>
          </a:xfrm>
        </p:spPr>
        <p:txBody>
          <a:bodyPr>
            <a:normAutofit/>
          </a:bodyPr>
          <a:lstStyle>
            <a:lvl1pPr marR="9144" algn="ctr">
              <a:defRPr sz="3600" b="1" cap="small" spc="0" baseline="0">
                <a:solidFill>
                  <a:srgbClr val="CCFEFF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8">
            <a:extLst>
              <a:ext uri="{FF2B5EF4-FFF2-40B4-BE49-F238E27FC236}">
                <a16:creationId xmlns:a16="http://schemas.microsoft.com/office/drawing/2014/main" id="{E8CC5307-9785-4F50-917B-5967BF379A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5" y="3260415"/>
            <a:ext cx="11705140" cy="1150229"/>
          </a:xfrm>
        </p:spPr>
        <p:txBody>
          <a:bodyPr lIns="100584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sm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182" indent="0" algn="ctr">
              <a:buNone/>
            </a:lvl2pPr>
            <a:lvl3pPr marL="914364" indent="0" algn="ctr">
              <a:buNone/>
            </a:lvl3pPr>
            <a:lvl4pPr marL="1371545" indent="0" algn="ctr">
              <a:buNone/>
            </a:lvl4pPr>
            <a:lvl5pPr marL="1828727" indent="0" algn="ctr">
              <a:buNone/>
            </a:lvl5pPr>
            <a:lvl6pPr marL="2285909" indent="0" algn="ctr">
              <a:buNone/>
            </a:lvl6pPr>
            <a:lvl7pPr marL="2743091" indent="0" algn="ctr">
              <a:buNone/>
            </a:lvl7pPr>
            <a:lvl8pPr marL="3200272" indent="0" algn="ctr">
              <a:buNone/>
            </a:lvl8pPr>
            <a:lvl9pPr marL="3657454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5" descr="metafore.gif">
            <a:extLst>
              <a:ext uri="{FF2B5EF4-FFF2-40B4-BE49-F238E27FC236}">
                <a16:creationId xmlns:a16="http://schemas.microsoft.com/office/drawing/2014/main" id="{9EB9E79E-63AF-4BA6-B954-CB3B039599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626" y="4114801"/>
            <a:ext cx="7291474" cy="276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hsesro.com/article_images/working%20with%20future(2).jpg">
            <a:extLst>
              <a:ext uri="{FF2B5EF4-FFF2-40B4-BE49-F238E27FC236}">
                <a16:creationId xmlns:a16="http://schemas.microsoft.com/office/drawing/2014/main" id="{28362531-FD97-4EFF-80AF-EF920E58ED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4396356"/>
            <a:ext cx="4477204" cy="246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5063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1FF2F-7FF5-409B-B0CB-27A2D0DAD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4849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shade val="100000"/>
                <a:satMod val="150000"/>
              </a:schemeClr>
            </a:gs>
            <a:gs pos="0">
              <a:schemeClr val="tx1"/>
            </a:gs>
            <a:gs pos="100000">
              <a:srgbClr val="4961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45372EE-EBA1-4135-B7DA-584B8260292B}"/>
              </a:ext>
            </a:extLst>
          </p:cNvPr>
          <p:cNvSpPr/>
          <p:nvPr userDrawn="1"/>
        </p:nvSpPr>
        <p:spPr>
          <a:xfrm>
            <a:off x="14" y="2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  <a:latin typeface="TitilliumText14L" pitchFamily="2" charset="0"/>
            </a:endParaRP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3C6C2CBF-590B-41BC-819B-588C1CAC2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537"/>
            <a:ext cx="11353786" cy="709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2B00C19-23E9-4A3D-8EFD-6C5820732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850233"/>
            <a:ext cx="11145253" cy="5867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HCSS-Logo-Text-02.png">
            <a:extLst>
              <a:ext uri="{FF2B5EF4-FFF2-40B4-BE49-F238E27FC236}">
                <a16:creationId xmlns:a16="http://schemas.microsoft.com/office/drawing/2014/main" id="{1CBBC290-DFF6-4ADC-8D1D-F234D9DE529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633" y="-25400"/>
            <a:ext cx="1325033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HCSS-Logo-01.png">
            <a:extLst>
              <a:ext uri="{FF2B5EF4-FFF2-40B4-BE49-F238E27FC236}">
                <a16:creationId xmlns:a16="http://schemas.microsoft.com/office/drawing/2014/main" id="{69AFD649-9908-4B70-B965-A28FCF98E75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499" y="5057775"/>
            <a:ext cx="2197100" cy="294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17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8" r:id="rId3"/>
    <p:sldLayoutId id="2147483666" r:id="rId4"/>
    <p:sldLayoutId id="2147483667" r:id="rId5"/>
    <p:sldLayoutId id="2147483670" r:id="rId6"/>
    <p:sldLayoutId id="214748369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0" spc="-100" baseline="0">
          <a:solidFill>
            <a:srgbClr val="CCFEFF"/>
          </a:solidFill>
          <a:latin typeface="TitilliumText14L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 spc="-100" baseline="0">
          <a:solidFill>
            <a:schemeClr val="bg1"/>
          </a:solidFill>
          <a:latin typeface="TitilliumText14L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 spc="-100" baseline="0">
          <a:solidFill>
            <a:schemeClr val="bg1"/>
          </a:solidFill>
          <a:latin typeface="TitilliumText14L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 spc="-100" baseline="0">
          <a:solidFill>
            <a:schemeClr val="bg1"/>
          </a:solidFill>
          <a:latin typeface="TitilliumText14L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 spc="-100" baseline="0">
          <a:solidFill>
            <a:schemeClr val="bg1"/>
          </a:solidFill>
          <a:latin typeface="TitilliumText14L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 spc="-100" baseline="0">
          <a:solidFill>
            <a:schemeClr val="bg1"/>
          </a:solidFill>
          <a:latin typeface="TitilliumText14L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shade val="100000"/>
                <a:satMod val="150000"/>
              </a:schemeClr>
            </a:gs>
            <a:gs pos="0">
              <a:schemeClr val="tx1"/>
            </a:gs>
            <a:gs pos="100000">
              <a:srgbClr val="4961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45372EE-EBA1-4135-B7DA-584B8260292B}"/>
              </a:ext>
            </a:extLst>
          </p:cNvPr>
          <p:cNvSpPr/>
          <p:nvPr userDrawn="1"/>
        </p:nvSpPr>
        <p:spPr>
          <a:xfrm>
            <a:off x="14" y="2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TitilliumText14L" pitchFamily="2" charset="0"/>
            </a:endParaRP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3C6C2CBF-590B-41BC-819B-588C1CAC2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537"/>
            <a:ext cx="11145252" cy="709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2B00C19-23E9-4A3D-8EFD-6C5820732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016169"/>
            <a:ext cx="11145253" cy="5529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HCSS-Logo-Text-02.png">
            <a:extLst>
              <a:ext uri="{FF2B5EF4-FFF2-40B4-BE49-F238E27FC236}">
                <a16:creationId xmlns:a16="http://schemas.microsoft.com/office/drawing/2014/main" id="{1CBBC290-DFF6-4ADC-8D1D-F234D9DE529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633" y="-25400"/>
            <a:ext cx="1325033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HCSS-Logo-01.png">
            <a:extLst>
              <a:ext uri="{FF2B5EF4-FFF2-40B4-BE49-F238E27FC236}">
                <a16:creationId xmlns:a16="http://schemas.microsoft.com/office/drawing/2014/main" id="{69AFD649-9908-4B70-B965-A28FCF98E75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498" y="5057775"/>
            <a:ext cx="2197100" cy="294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79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xStyles>
    <p:titleStyle>
      <a:lvl1pPr algn="l" defTabSz="914364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CCFEFF"/>
          </a:solidFill>
          <a:latin typeface="TitilliumText14L" pitchFamily="2" charset="0"/>
          <a:ea typeface="+mj-ea"/>
          <a:cs typeface="+mj-cs"/>
        </a:defRPr>
      </a:lvl1pPr>
    </p:titleStyle>
    <p:bodyStyle>
      <a:lvl1pPr marL="228590" indent="-228590" algn="l" defTabSz="9143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bg1"/>
          </a:solidFill>
          <a:latin typeface="TitilliumText14L" pitchFamily="2" charset="0"/>
          <a:ea typeface="+mn-ea"/>
          <a:cs typeface="+mn-cs"/>
        </a:defRPr>
      </a:lvl1pPr>
      <a:lvl2pPr marL="685772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bg1"/>
          </a:solidFill>
          <a:latin typeface="TitilliumText14L" pitchFamily="2" charset="0"/>
          <a:ea typeface="+mn-ea"/>
          <a:cs typeface="+mn-cs"/>
        </a:defRPr>
      </a:lvl2pPr>
      <a:lvl3pPr marL="1142954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bg1"/>
          </a:solidFill>
          <a:latin typeface="TitilliumText14L" pitchFamily="2" charset="0"/>
          <a:ea typeface="+mn-ea"/>
          <a:cs typeface="+mn-cs"/>
        </a:defRPr>
      </a:lvl3pPr>
      <a:lvl4pPr marL="1600136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bg1"/>
          </a:solidFill>
          <a:latin typeface="TitilliumText14L" pitchFamily="2" charset="0"/>
          <a:ea typeface="+mn-ea"/>
          <a:cs typeface="+mn-cs"/>
        </a:defRPr>
      </a:lvl4pPr>
      <a:lvl5pPr marL="2057317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bg1"/>
          </a:solidFill>
          <a:latin typeface="TitilliumText14L" pitchFamily="2" charset="0"/>
          <a:ea typeface="+mn-ea"/>
          <a:cs typeface="+mn-cs"/>
        </a:defRPr>
      </a:lvl5pPr>
      <a:lvl6pPr marL="2514499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shade val="100000"/>
                <a:satMod val="150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48768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>
              <a:latin typeface="TitilliumText14L" pitchFamily="2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59026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182350"/>
            <a:ext cx="10363200" cy="544380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1480800" y="6416682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TitilliumText14L" pitchFamily="2" charset="0"/>
              </a:defRPr>
            </a:lvl1pPr>
            <a:extLst/>
          </a:lstStyle>
          <a:p>
            <a:fld id="{ABFD79B1-8788-42F2-BDC0-8D09DA2676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HCSS-Logo-0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571544" y="5057792"/>
            <a:ext cx="2196596" cy="2942545"/>
          </a:xfrm>
          <a:prstGeom prst="rect">
            <a:avLst/>
          </a:prstGeom>
        </p:spPr>
      </p:pic>
      <p:pic>
        <p:nvPicPr>
          <p:cNvPr id="9" name="Picture 8" descr="HCSS-Logo-Text-0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16200000">
            <a:off x="-2618468" y="2182134"/>
            <a:ext cx="5740619" cy="132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868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effectLst>
            <a:reflection blurRad="6350" stA="55000" endA="300" endPos="45500" dir="5400000" sy="-100000" algn="bl" rotWithShape="0"/>
          </a:effectLst>
          <a:latin typeface="TitilliumText14L" pitchFamily="2" charset="0"/>
          <a:ea typeface="+mj-ea"/>
          <a:cs typeface="+mj-cs"/>
        </a:defRPr>
      </a:lvl1pPr>
      <a:extLst/>
    </p:titleStyle>
    <p:bodyStyle>
      <a:lvl1pPr marL="411454" indent="-342878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 baseline="0">
          <a:solidFill>
            <a:schemeClr val="tx1"/>
          </a:solidFill>
          <a:latin typeface="TitilliumText14L" pitchFamily="2" charset="0"/>
          <a:ea typeface="+mn-ea"/>
          <a:cs typeface="+mn-cs"/>
        </a:defRPr>
      </a:lvl1pPr>
      <a:lvl2pPr marL="740616" indent="-285731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 baseline="0">
          <a:solidFill>
            <a:schemeClr val="tx1"/>
          </a:solidFill>
          <a:latin typeface="TitilliumText14L" pitchFamily="2" charset="0"/>
          <a:ea typeface="+mn-ea"/>
          <a:cs typeface="+mn-cs"/>
        </a:defRPr>
      </a:lvl2pPr>
      <a:lvl3pPr marL="996631" indent="-228584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 baseline="0">
          <a:solidFill>
            <a:schemeClr val="tx1"/>
          </a:solidFill>
          <a:latin typeface="TitilliumText14L" pitchFamily="2" charset="0"/>
          <a:ea typeface="+mn-ea"/>
          <a:cs typeface="+mn-cs"/>
        </a:defRPr>
      </a:lvl3pPr>
      <a:lvl4pPr marL="1261790" indent="-228584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 baseline="0">
          <a:solidFill>
            <a:schemeClr val="tx1"/>
          </a:solidFill>
          <a:latin typeface="TitilliumText14L" pitchFamily="2" charset="0"/>
          <a:ea typeface="+mn-ea"/>
          <a:cs typeface="+mn-cs"/>
        </a:defRPr>
      </a:lvl4pPr>
      <a:lvl5pPr marL="1481233" indent="-210299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 baseline="0">
          <a:solidFill>
            <a:schemeClr val="tx1"/>
          </a:solidFill>
          <a:latin typeface="TitilliumText14L" pitchFamily="2" charset="0"/>
          <a:ea typeface="+mn-ea"/>
          <a:cs typeface="+mn-cs"/>
        </a:defRPr>
      </a:lvl5pPr>
      <a:lvl6pPr marL="1709818" indent="-210299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828" indent="-182868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840" indent="-182868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851" indent="-182868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image" Target="../media/image47.jpeg"/><Relationship Id="rId26" Type="http://schemas.openxmlformats.org/officeDocument/2006/relationships/diagramData" Target="../diagrams/data2.xml"/><Relationship Id="rId21" Type="http://schemas.openxmlformats.org/officeDocument/2006/relationships/image" Target="../media/image50.png"/><Relationship Id="rId34" Type="http://schemas.openxmlformats.org/officeDocument/2006/relationships/image" Target="../media/image58.png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33" Type="http://schemas.openxmlformats.org/officeDocument/2006/relationships/image" Target="../media/image57.png"/><Relationship Id="rId38" Type="http://schemas.openxmlformats.org/officeDocument/2006/relationships/image" Target="../media/image62.jpeg"/><Relationship Id="rId2" Type="http://schemas.openxmlformats.org/officeDocument/2006/relationships/tags" Target="../tags/tag4.xml"/><Relationship Id="rId16" Type="http://schemas.openxmlformats.org/officeDocument/2006/relationships/image" Target="../media/image45.png"/><Relationship Id="rId20" Type="http://schemas.openxmlformats.org/officeDocument/2006/relationships/image" Target="../media/image49.jpeg"/><Relationship Id="rId29" Type="http://schemas.openxmlformats.org/officeDocument/2006/relationships/diagramColors" Target="../diagrams/colors2.xml"/><Relationship Id="rId1" Type="http://schemas.openxmlformats.org/officeDocument/2006/relationships/tags" Target="../tags/tag3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24" Type="http://schemas.openxmlformats.org/officeDocument/2006/relationships/image" Target="../media/image53.png"/><Relationship Id="rId32" Type="http://schemas.openxmlformats.org/officeDocument/2006/relationships/image" Target="../media/image56.jpeg"/><Relationship Id="rId37" Type="http://schemas.openxmlformats.org/officeDocument/2006/relationships/image" Target="../media/image61.png"/><Relationship Id="rId5" Type="http://schemas.openxmlformats.org/officeDocument/2006/relationships/image" Target="../media/image34.png"/><Relationship Id="rId15" Type="http://schemas.openxmlformats.org/officeDocument/2006/relationships/image" Target="../media/image44.jpeg"/><Relationship Id="rId23" Type="http://schemas.openxmlformats.org/officeDocument/2006/relationships/image" Target="../media/image52.png"/><Relationship Id="rId28" Type="http://schemas.openxmlformats.org/officeDocument/2006/relationships/diagramQuickStyle" Target="../diagrams/quickStyle2.xml"/><Relationship Id="rId36" Type="http://schemas.openxmlformats.org/officeDocument/2006/relationships/image" Target="../media/image60.png"/><Relationship Id="rId10" Type="http://schemas.openxmlformats.org/officeDocument/2006/relationships/image" Target="../media/image39.jpeg"/><Relationship Id="rId19" Type="http://schemas.openxmlformats.org/officeDocument/2006/relationships/image" Target="../media/image48.png"/><Relationship Id="rId31" Type="http://schemas.openxmlformats.org/officeDocument/2006/relationships/image" Target="../media/image55.jpeg"/><Relationship Id="rId4" Type="http://schemas.openxmlformats.org/officeDocument/2006/relationships/image" Target="../media/image33.png"/><Relationship Id="rId9" Type="http://schemas.openxmlformats.org/officeDocument/2006/relationships/image" Target="../media/image38.jpe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diagramLayout" Target="../diagrams/layout2.xml"/><Relationship Id="rId30" Type="http://schemas.microsoft.com/office/2007/relationships/diagramDrawing" Target="../diagrams/drawing2.xml"/><Relationship Id="rId35" Type="http://schemas.openxmlformats.org/officeDocument/2006/relationships/image" Target="../media/image59.png"/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image" Target="../media/image63.png"/><Relationship Id="rId16" Type="http://schemas.openxmlformats.org/officeDocument/2006/relationships/image" Target="../media/image77.jpe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png"/><Relationship Id="rId5" Type="http://schemas.openxmlformats.org/officeDocument/2006/relationships/image" Target="../media/image66.jpe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image" Target="../media/image82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jpe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BAD37-1258-45F1-8BDB-8AD4D66918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RuBase</a:t>
            </a:r>
            <a:r>
              <a:rPr lang="en-US" dirty="0"/>
              <a:t> - Rebuilding and Leveraging a Knowledge Base </a:t>
            </a:r>
            <a:br>
              <a:rPr lang="en-US" dirty="0"/>
            </a:br>
            <a:r>
              <a:rPr lang="en-US" dirty="0"/>
              <a:t>on Russia’s International Thinking and </a:t>
            </a:r>
            <a:r>
              <a:rPr lang="en-US" dirty="0" err="1"/>
              <a:t>Actingr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903DFD-5F5D-4AD7-8018-223839C1D3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600" cap="small" spc="0" dirty="0">
                <a:solidFill>
                  <a:srgbClr val="CCFEFF"/>
                </a:solidFill>
              </a:rPr>
              <a:t>Stephan De Spiegeleire</a:t>
            </a:r>
            <a:br>
              <a:rPr lang="en-US" sz="1600" cap="small" spc="0" dirty="0">
                <a:solidFill>
                  <a:srgbClr val="CCFEFF"/>
                </a:solidFill>
              </a:rPr>
            </a:br>
            <a:r>
              <a:rPr lang="en-US" sz="1600" cap="small" spc="0" dirty="0">
                <a:solidFill>
                  <a:srgbClr val="CCFEFF"/>
                </a:solidFill>
              </a:rPr>
              <a:t>HCSS Principal Scientist</a:t>
            </a:r>
            <a:br>
              <a:rPr lang="en-US" sz="1600" cap="small" spc="0" dirty="0">
                <a:solidFill>
                  <a:srgbClr val="CCFEFF"/>
                </a:solidFill>
              </a:rPr>
            </a:br>
            <a:r>
              <a:rPr lang="en-US" sz="1600" cap="small" spc="0" dirty="0">
                <a:solidFill>
                  <a:srgbClr val="CCFEFF"/>
                </a:solidFill>
              </a:rPr>
              <a:t>Center for Non-Proliferation, Middlebury Institute </a:t>
            </a:r>
            <a:r>
              <a:rPr lang="en-US" sz="1600" cap="small" spc="0" dirty="0" err="1">
                <a:solidFill>
                  <a:srgbClr val="CCFEFF"/>
                </a:solidFill>
              </a:rPr>
              <a:t>ofr</a:t>
            </a:r>
            <a:r>
              <a:rPr lang="en-US" sz="1600" cap="small" spc="0" dirty="0">
                <a:solidFill>
                  <a:srgbClr val="CCFEFF"/>
                </a:solidFill>
              </a:rPr>
              <a:t> International Studies at Monterey</a:t>
            </a:r>
            <a:r>
              <a:rPr lang="en-US" dirty="0">
                <a:solidFill>
                  <a:srgbClr val="CCFEFF"/>
                </a:solidFill>
              </a:rPr>
              <a:t>, Monterey, November 19</a:t>
            </a:r>
            <a:r>
              <a:rPr lang="en-US" sz="1600" cap="small" spc="0" dirty="0">
                <a:solidFill>
                  <a:srgbClr val="CCFEFF"/>
                </a:solidFill>
              </a:rPr>
              <a:t>, 2018 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CEFCAACC-28AE-4C4C-A864-19414B7AC328}"/>
              </a:ext>
            </a:extLst>
          </p:cNvPr>
          <p:cNvGrpSpPr>
            <a:grpSpLocks/>
          </p:cNvGrpSpPr>
          <p:nvPr/>
        </p:nvGrpSpPr>
        <p:grpSpPr bwMode="auto">
          <a:xfrm>
            <a:off x="479376" y="4157611"/>
            <a:ext cx="11712624" cy="2716212"/>
            <a:chOff x="319396" y="3044518"/>
            <a:chExt cx="8882426" cy="2764841"/>
          </a:xfrm>
        </p:grpSpPr>
        <p:pic>
          <p:nvPicPr>
            <p:cNvPr id="5" name="Picture 5" descr="metafore.gif">
              <a:extLst>
                <a:ext uri="{FF2B5EF4-FFF2-40B4-BE49-F238E27FC236}">
                  <a16:creationId xmlns:a16="http://schemas.microsoft.com/office/drawing/2014/main" id="{1DC9FDDF-C5B5-4525-A020-85BCF579F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1128" y="3044518"/>
              <a:ext cx="5500694" cy="2764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 descr="http://www.hsesro.com/article_images/working%20with%20future(2).jpg">
              <a:extLst>
                <a:ext uri="{FF2B5EF4-FFF2-40B4-BE49-F238E27FC236}">
                  <a16:creationId xmlns:a16="http://schemas.microsoft.com/office/drawing/2014/main" id="{65276AB2-89CF-4E18-A522-1DD8A67A1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396" y="3318187"/>
              <a:ext cx="3395348" cy="2475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27544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6920DC-B410-47D3-99E5-C4306B864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4202" y="4134113"/>
            <a:ext cx="1837796" cy="2433057"/>
          </a:xfrm>
          <a:prstGeom prst="rect">
            <a:avLst/>
          </a:prstGeom>
        </p:spPr>
      </p:pic>
      <p:pic>
        <p:nvPicPr>
          <p:cNvPr id="5" name="Picture 2" descr="Image result for engerman know your enemy">
            <a:extLst>
              <a:ext uri="{FF2B5EF4-FFF2-40B4-BE49-F238E27FC236}">
                <a16:creationId xmlns:a16="http://schemas.microsoft.com/office/drawing/2014/main" id="{8D468B54-6BFD-42BD-93BA-F642B13F5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318" y="705559"/>
            <a:ext cx="1824681" cy="268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9A715F-4569-421E-BC7C-C6B96B56C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and Policy Gaps on Soviet/Russia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B8D1A-1BA0-4A10-882D-CB0DE1B046B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/>
              <a:t>Impressive cold war legacy (</a:t>
            </a:r>
            <a:r>
              <a:rPr lang="en-US" sz="3200" dirty="0" err="1"/>
              <a:t>Enterman</a:t>
            </a:r>
            <a:r>
              <a:rPr lang="en-US" sz="3200" dirty="0"/>
              <a:t>)</a:t>
            </a:r>
          </a:p>
          <a:p>
            <a:pPr lvl="1"/>
            <a:r>
              <a:rPr lang="en-US" sz="2800" dirty="0"/>
              <a:t>built by USG and philanthropic (from scratch)</a:t>
            </a:r>
          </a:p>
          <a:p>
            <a:pPr lvl="1"/>
            <a:r>
              <a:rPr lang="en-US" sz="2800" dirty="0"/>
              <a:t>closely connected to policy</a:t>
            </a:r>
          </a:p>
          <a:p>
            <a:pPr lvl="1"/>
            <a:r>
              <a:rPr lang="en-US" sz="2800" dirty="0"/>
              <a:t>multi-dimensional</a:t>
            </a:r>
          </a:p>
          <a:p>
            <a:pPr lvl="1"/>
            <a:r>
              <a:rPr lang="en-US" sz="2800" dirty="0"/>
              <a:t>BUT with the ‘social technologies’ of the day (training, co-location, exchanges, etc.)</a:t>
            </a:r>
          </a:p>
          <a:p>
            <a:r>
              <a:rPr lang="en-US" sz="3200" dirty="0"/>
              <a:t>End of the Cold War </a:t>
            </a:r>
            <a:r>
              <a:rPr lang="en-US" sz="3200" dirty="0">
                <a:sym typeface="Wingdings" pitchFamily="2" charset="2"/>
              </a:rPr>
              <a:t> c</a:t>
            </a:r>
            <a:r>
              <a:rPr lang="en-US" sz="3200" dirty="0"/>
              <a:t>onstriction &amp; diffusion of field</a:t>
            </a:r>
          </a:p>
          <a:p>
            <a:r>
              <a:rPr lang="en-US" sz="3200" dirty="0"/>
              <a:t>Today: </a:t>
            </a:r>
            <a:r>
              <a:rPr lang="en-US" sz="3200" b="1" dirty="0"/>
              <a:t>Renewed but Skewed and Less-Focused Attention</a:t>
            </a:r>
          </a:p>
          <a:p>
            <a:pPr lvl="1"/>
            <a:r>
              <a:rPr lang="en-US" sz="2800" dirty="0"/>
              <a:t>Low and narrow level of knowledge in policymaking &amp; society</a:t>
            </a:r>
          </a:p>
          <a:p>
            <a:pPr lvl="1"/>
            <a:r>
              <a:rPr lang="en-US" sz="2800" dirty="0"/>
              <a:t>Cold War inertia, blaming, false choices &amp; limited policy tool kits</a:t>
            </a:r>
          </a:p>
          <a:p>
            <a:pPr lvl="1"/>
            <a:r>
              <a:rPr lang="en-US" sz="2800" dirty="0"/>
              <a:t>Decline in #s and funding in field (Gerber)</a:t>
            </a:r>
          </a:p>
          <a:p>
            <a:pPr lvl="1"/>
            <a:r>
              <a:rPr lang="en-US" sz="2800" dirty="0"/>
              <a:t>Fragmented - by disciplines, between ‘academic’ vs. applied, geographically</a:t>
            </a:r>
          </a:p>
          <a:p>
            <a:pPr lvl="1"/>
            <a:r>
              <a:rPr lang="en-US" sz="2800" dirty="0"/>
              <a:t>Contested first order questions, referents, potential biases</a:t>
            </a:r>
          </a:p>
          <a:p>
            <a:pPr lvl="1"/>
            <a:r>
              <a:rPr lang="en-US" sz="2800" dirty="0"/>
              <a:t>Little incentive for cumulative (policy-focused) knowledge building</a:t>
            </a:r>
          </a:p>
          <a:p>
            <a:pPr lvl="1"/>
            <a:r>
              <a:rPr lang="en-US" sz="2800" dirty="0"/>
              <a:t>Empirics remain (unacceptably) weak - data is there, barely being used</a:t>
            </a:r>
          </a:p>
          <a:p>
            <a:pPr lvl="1"/>
            <a:r>
              <a:rPr lang="en-US" sz="2800" dirty="0"/>
              <a:t>Unprecedented new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13571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9ED54-37FF-461A-B1B8-BC77FDD99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RuBase</a:t>
            </a:r>
            <a:r>
              <a:rPr lang="en-US" dirty="0"/>
              <a:t>-CCNY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B5B9F0-38A2-4B8F-8072-6AEB8090F5E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Carnegie Corporation of New York, which Andrew Carnegie (1835 - 1919) established in 1911 - "to promote the advancement and diffusion of knowledge and understanding,"</a:t>
            </a:r>
          </a:p>
          <a:p>
            <a:r>
              <a:rPr lang="en-US" dirty="0"/>
              <a:t>$3.3B endowment, spends about 5.5% per year (150M)</a:t>
            </a:r>
          </a:p>
          <a:p>
            <a:r>
              <a:rPr lang="en-US" dirty="0"/>
              <a:t>HCSS and </a:t>
            </a:r>
            <a:r>
              <a:rPr lang="en-US" dirty="0" err="1"/>
              <a:t>GATech</a:t>
            </a:r>
            <a:r>
              <a:rPr lang="en-US" dirty="0"/>
              <a:t> are the primes</a:t>
            </a:r>
          </a:p>
          <a:p>
            <a:r>
              <a:rPr lang="en-US" dirty="0"/>
              <a:t>$400k for 2 years (Jan 2018-Dec 2019)</a:t>
            </a:r>
          </a:p>
          <a:p>
            <a:r>
              <a:rPr lang="en-US" dirty="0"/>
              <a:t>Goal: to build a knowledge base/graph on Russia’s international coercion</a:t>
            </a:r>
          </a:p>
          <a:p>
            <a:r>
              <a:rPr lang="en-US" dirty="0"/>
              <a:t>HCSS goal - first step towards ‘</a:t>
            </a:r>
            <a:r>
              <a:rPr lang="en-US" dirty="0" err="1"/>
              <a:t>RuBase</a:t>
            </a:r>
            <a:r>
              <a:rPr lang="en-US" dirty="0"/>
              <a:t> Prime’, a (sustainable and actionable) knowledge platform with a knowledge ecosystem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0DD32E-6120-423D-B15A-DAD2C52EC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67" y="5266873"/>
            <a:ext cx="1738961" cy="15911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D6D840-2D39-4811-AF6C-FFF835167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614" y="5036552"/>
            <a:ext cx="4722291" cy="1996740"/>
          </a:xfrm>
          <a:prstGeom prst="rect">
            <a:avLst/>
          </a:prstGeom>
        </p:spPr>
      </p:pic>
      <p:pic>
        <p:nvPicPr>
          <p:cNvPr id="1026" name="Picture 2" descr="Image result for ccny carnegie logo">
            <a:extLst>
              <a:ext uri="{FF2B5EF4-FFF2-40B4-BE49-F238E27FC236}">
                <a16:creationId xmlns:a16="http://schemas.microsoft.com/office/drawing/2014/main" id="{004AF337-6509-4CD1-A72C-29C7B331B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691" y="5036552"/>
            <a:ext cx="3763497" cy="176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388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FE83889-9891-497D-85E1-3F0AB61AC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49348" y="1133220"/>
            <a:ext cx="9541376" cy="534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51AAC-191D-4FC5-9204-7D2C47042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0" dirty="0" err="1"/>
              <a:t>RuBase</a:t>
            </a:r>
            <a:r>
              <a:rPr lang="en-US" spc="0" dirty="0"/>
              <a:t> general approach:  spiral 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147654-288E-4CBF-B1AD-00FF945DDF09}"/>
              </a:ext>
            </a:extLst>
          </p:cNvPr>
          <p:cNvSpPr txBox="1"/>
          <p:nvPr/>
        </p:nvSpPr>
        <p:spPr>
          <a:xfrm>
            <a:off x="1996105" y="1719715"/>
            <a:ext cx="1728192" cy="646331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tilliumText14L" pitchFamily="2" charset="0"/>
              </a:rPr>
              <a:t>Building text corpora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071EF3-F44F-4357-83DC-DC07327F6E64}"/>
              </a:ext>
            </a:extLst>
          </p:cNvPr>
          <p:cNvSpPr txBox="1"/>
          <p:nvPr/>
        </p:nvSpPr>
        <p:spPr>
          <a:xfrm>
            <a:off x="6096000" y="1817966"/>
            <a:ext cx="1728192" cy="646331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tilliumText14L" pitchFamily="2" charset="0"/>
              </a:rPr>
              <a:t>Building new datasets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CF252D-89F2-4A59-84FD-5B3A99E6CE41}"/>
              </a:ext>
            </a:extLst>
          </p:cNvPr>
          <p:cNvSpPr txBox="1"/>
          <p:nvPr/>
        </p:nvSpPr>
        <p:spPr>
          <a:xfrm>
            <a:off x="5555940" y="3157814"/>
            <a:ext cx="1728192" cy="646331"/>
          </a:xfrm>
          <a:prstGeom prst="rect">
            <a:avLst/>
          </a:prstGeom>
          <a:solidFill>
            <a:srgbClr val="FFFF00">
              <a:alpha val="2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tilliumText14L" pitchFamily="2" charset="0"/>
              </a:rPr>
              <a:t>New forms of collaboration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C42E08-37C5-440A-B2E8-3BC30E0D9868}"/>
              </a:ext>
            </a:extLst>
          </p:cNvPr>
          <p:cNvSpPr txBox="1"/>
          <p:nvPr/>
        </p:nvSpPr>
        <p:spPr>
          <a:xfrm>
            <a:off x="9314666" y="1584438"/>
            <a:ext cx="1728192" cy="923330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tilliumText14L" pitchFamily="2" charset="0"/>
              </a:rPr>
              <a:t>Collating and joining existing datasets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6D998CE-3BD8-4375-9454-7E6D336397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06243">
            <a:off x="3214250" y="2133746"/>
            <a:ext cx="756084" cy="9573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288C06-CDF8-4B15-AD6F-7624E838A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15189">
            <a:off x="8738537" y="2231555"/>
            <a:ext cx="756084" cy="9573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791B962-B0A4-485A-9DFD-4317241BD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84087">
            <a:off x="7272085" y="1961138"/>
            <a:ext cx="756084" cy="9573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764771-1178-48B3-84B7-34AA7FE788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9086">
            <a:off x="4316357" y="2389832"/>
            <a:ext cx="752401" cy="9526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AA6489-6181-4AF4-A596-F821F5050A64}"/>
              </a:ext>
            </a:extLst>
          </p:cNvPr>
          <p:cNvSpPr txBox="1"/>
          <p:nvPr/>
        </p:nvSpPr>
        <p:spPr>
          <a:xfrm>
            <a:off x="4105040" y="2332298"/>
            <a:ext cx="1949114" cy="646331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tilliumText14L" pitchFamily="2" charset="0"/>
              </a:rPr>
              <a:t>Building textmining tools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2F19B0-5E19-4A66-BCEF-F021F7D4D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9086">
            <a:off x="7970475" y="2623840"/>
            <a:ext cx="486460" cy="6159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8A39B4-6AD0-4C2D-BBF3-54FA53262C64}"/>
              </a:ext>
            </a:extLst>
          </p:cNvPr>
          <p:cNvSpPr txBox="1"/>
          <p:nvPr/>
        </p:nvSpPr>
        <p:spPr>
          <a:xfrm>
            <a:off x="7654658" y="2400902"/>
            <a:ext cx="1971409" cy="646331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tilliumText14L" pitchFamily="2" charset="0"/>
              </a:rPr>
              <a:t>Building datamining tools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EFAC97-754C-4204-8D0B-7D3F1664A0B0}"/>
              </a:ext>
            </a:extLst>
          </p:cNvPr>
          <p:cNvSpPr txBox="1"/>
          <p:nvPr/>
        </p:nvSpPr>
        <p:spPr>
          <a:xfrm>
            <a:off x="7362811" y="3035450"/>
            <a:ext cx="1728192" cy="646331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tilliumText14L" pitchFamily="2" charset="0"/>
              </a:rPr>
              <a:t>Datamining the datasets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895098-4033-4B67-985F-F7761370BC12}"/>
              </a:ext>
            </a:extLst>
          </p:cNvPr>
          <p:cNvSpPr txBox="1"/>
          <p:nvPr/>
        </p:nvSpPr>
        <p:spPr>
          <a:xfrm>
            <a:off x="3259090" y="3043500"/>
            <a:ext cx="1728192" cy="646331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tilliumText14L" pitchFamily="2" charset="0"/>
              </a:rPr>
              <a:t>Textmining the text corpora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B3FA25D-1124-4B89-911B-A16CABB7D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62064">
            <a:off x="4360110" y="3205952"/>
            <a:ext cx="756084" cy="957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585183-0936-4478-A3B9-1D2ECDF79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99974">
            <a:off x="7235036" y="3284982"/>
            <a:ext cx="756084" cy="9573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7A2C33A-978E-4902-8845-CE21A48AB220}"/>
              </a:ext>
            </a:extLst>
          </p:cNvPr>
          <p:cNvSpPr txBox="1"/>
          <p:nvPr/>
        </p:nvSpPr>
        <p:spPr>
          <a:xfrm>
            <a:off x="4306809" y="3873892"/>
            <a:ext cx="1728192" cy="369332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tilliumText14L" pitchFamily="2" charset="0"/>
              </a:rPr>
              <a:t>Findings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8EC611-7E0C-428B-B5EF-6AD47B1EB299}"/>
              </a:ext>
            </a:extLst>
          </p:cNvPr>
          <p:cNvSpPr txBox="1"/>
          <p:nvPr/>
        </p:nvSpPr>
        <p:spPr>
          <a:xfrm>
            <a:off x="6511916" y="3873892"/>
            <a:ext cx="1728192" cy="369332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tilliumText14L" pitchFamily="2" charset="0"/>
              </a:rPr>
              <a:t>Findings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4F34BE-9470-4DFC-A82A-28A79E3EE9FF}"/>
              </a:ext>
            </a:extLst>
          </p:cNvPr>
          <p:cNvGrpSpPr/>
          <p:nvPr/>
        </p:nvGrpSpPr>
        <p:grpSpPr>
          <a:xfrm>
            <a:off x="5333594" y="3946801"/>
            <a:ext cx="1965060" cy="1110934"/>
            <a:chOff x="5079459" y="4119402"/>
            <a:chExt cx="2620080" cy="148124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94ECAB8-C5EF-47F8-922A-A792BA516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062064">
              <a:off x="5079459" y="4119402"/>
              <a:ext cx="741377" cy="93872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BF0DCC9-4436-4725-AE7A-709BA117C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343852">
              <a:off x="6884982" y="4121795"/>
              <a:ext cx="741377" cy="93872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ADEDC1B-3F54-4DBE-87C9-3BF603219242}"/>
                </a:ext>
              </a:extLst>
            </p:cNvPr>
            <p:cNvSpPr txBox="1"/>
            <p:nvPr/>
          </p:nvSpPr>
          <p:spPr>
            <a:xfrm>
              <a:off x="5395283" y="4738873"/>
              <a:ext cx="2304256" cy="861775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  <a:latin typeface="TitilliumText14L" pitchFamily="2" charset="0"/>
                </a:rPr>
                <a:t>RuBase</a:t>
              </a:r>
              <a:r>
                <a:rPr lang="en-US" b="1" dirty="0">
                  <a:solidFill>
                    <a:schemeClr val="bg1"/>
                  </a:solidFill>
                  <a:latin typeface="TitilliumText14L" pitchFamily="2" charset="0"/>
                </a:rPr>
                <a:t> Data warehouse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D91E853-0CA6-4E18-8E45-33859FE44F8A}"/>
              </a:ext>
            </a:extLst>
          </p:cNvPr>
          <p:cNvSpPr txBox="1"/>
          <p:nvPr/>
        </p:nvSpPr>
        <p:spPr>
          <a:xfrm>
            <a:off x="5555940" y="5451175"/>
            <a:ext cx="1728192" cy="369332"/>
          </a:xfrm>
          <a:prstGeom prst="rect">
            <a:avLst/>
          </a:prstGeom>
          <a:solidFill>
            <a:schemeClr val="bg1">
              <a:alpha val="1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tilliumText14L" pitchFamily="2" charset="0"/>
              </a:rPr>
              <a:t>Exploitation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E9DAA2-8F01-4F20-BC29-67D5CAEB95C4}"/>
              </a:ext>
            </a:extLst>
          </p:cNvPr>
          <p:cNvSpPr txBox="1"/>
          <p:nvPr/>
        </p:nvSpPr>
        <p:spPr>
          <a:xfrm rot="16200000">
            <a:off x="816690" y="4058558"/>
            <a:ext cx="247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tilliumText14L" pitchFamily="2" charset="0"/>
              </a:rPr>
              <a:t>Interaction with SMEs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4A98AE-87C8-4288-81EE-2D37AE9757A2}"/>
              </a:ext>
            </a:extLst>
          </p:cNvPr>
          <p:cNvSpPr txBox="1"/>
          <p:nvPr/>
        </p:nvSpPr>
        <p:spPr>
          <a:xfrm>
            <a:off x="9116579" y="5216949"/>
            <a:ext cx="231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tilliumText14L" pitchFamily="2" charset="0"/>
              </a:rPr>
              <a:t>Can this be made sustainable?</a:t>
            </a:r>
          </a:p>
        </p:txBody>
      </p:sp>
    </p:spTree>
    <p:extLst>
      <p:ext uri="{BB962C8B-B14F-4D97-AF65-F5344CB8AC3E}">
        <p14:creationId xmlns:p14="http://schemas.microsoft.com/office/powerpoint/2010/main" val="12059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7" grpId="0" animBg="1"/>
      <p:bldP spid="15" grpId="0" animBg="1"/>
      <p:bldP spid="14" grpId="0" animBg="1"/>
      <p:bldP spid="21" grpId="0" animBg="1"/>
      <p:bldP spid="22" grpId="0" animBg="1"/>
      <p:bldP spid="29" grpId="0" animBg="1"/>
      <p:bldP spid="4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F4FF34C-B30D-724A-8D29-57954DCCED5A}"/>
              </a:ext>
            </a:extLst>
          </p:cNvPr>
          <p:cNvGrpSpPr/>
          <p:nvPr/>
        </p:nvGrpSpPr>
        <p:grpSpPr>
          <a:xfrm>
            <a:off x="4568557" y="2435819"/>
            <a:ext cx="3950590" cy="2526950"/>
            <a:chOff x="2484731" y="3174219"/>
            <a:chExt cx="6865724" cy="4391582"/>
          </a:xfrm>
          <a:noFill/>
        </p:grpSpPr>
        <p:pic>
          <p:nvPicPr>
            <p:cNvPr id="21" name="Picture 16" descr="ÐÐ°ÑÑÐ¸Ð½ÐºÐ¸ Ð¿Ð¾ Ð·Ð°Ð¿ÑÐ¾ÑÑ ÐºÐ¾Ð¼Ð¼ÐµÑÑÐ°Ð½ÑÐª">
              <a:extLst>
                <a:ext uri="{FF2B5EF4-FFF2-40B4-BE49-F238E27FC236}">
                  <a16:creationId xmlns:a16="http://schemas.microsoft.com/office/drawing/2014/main" id="{79B9CED3-49B4-6A4F-918A-85D087DE7E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7219" y="3174219"/>
              <a:ext cx="3417570" cy="1981199"/>
            </a:xfrm>
            <a:prstGeom prst="rect">
              <a:avLst/>
            </a:prstGeom>
            <a:grpFill/>
            <a:extLst/>
          </p:spPr>
        </p:pic>
        <p:pic>
          <p:nvPicPr>
            <p:cNvPr id="22" name="Picture 21" descr="Image result for Ð½ÐµÐ·Ð°Ð²Ð¸ÑÐ¸Ð¼Ð°Ñ Ð³Ð°Ð·ÐµÑÐ°">
              <a:extLst>
                <a:ext uri="{FF2B5EF4-FFF2-40B4-BE49-F238E27FC236}">
                  <a16:creationId xmlns:a16="http://schemas.microsoft.com/office/drawing/2014/main" id="{028DF5E7-D9D2-124B-9873-109605AA78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6513" y="4224883"/>
              <a:ext cx="2019652" cy="3340918"/>
            </a:xfrm>
            <a:prstGeom prst="rect">
              <a:avLst/>
            </a:prstGeom>
            <a:grpFill/>
            <a:extLst/>
          </p:spPr>
        </p:pic>
        <p:pic>
          <p:nvPicPr>
            <p:cNvPr id="23" name="Picture 10" descr="Image result for Ð Ð¾ÑÑÐ¸Ð¹ÑÐºÐ°Ñ Ð³Ð°Ð·ÐµÑÐ°">
              <a:extLst>
                <a:ext uri="{FF2B5EF4-FFF2-40B4-BE49-F238E27FC236}">
                  <a16:creationId xmlns:a16="http://schemas.microsoft.com/office/drawing/2014/main" id="{0FCD1EC1-6795-0848-ADB1-528475525F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2890" y="4268844"/>
              <a:ext cx="1607565" cy="2280234"/>
            </a:xfrm>
            <a:prstGeom prst="rect">
              <a:avLst/>
            </a:prstGeom>
            <a:grpFill/>
            <a:extLst/>
          </p:spPr>
        </p:pic>
        <p:pic>
          <p:nvPicPr>
            <p:cNvPr id="24" name="Picture 8" descr="Image result for Ð ÐÐ daily">
              <a:extLst>
                <a:ext uri="{FF2B5EF4-FFF2-40B4-BE49-F238E27FC236}">
                  <a16:creationId xmlns:a16="http://schemas.microsoft.com/office/drawing/2014/main" id="{3D354B29-9439-6B4F-968E-78D9C47D66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116" y="3284984"/>
              <a:ext cx="1873752" cy="2944737"/>
            </a:xfrm>
            <a:prstGeom prst="rect">
              <a:avLst/>
            </a:prstGeom>
            <a:grpFill/>
            <a:extLst/>
          </p:spPr>
        </p:pic>
        <p:pic>
          <p:nvPicPr>
            <p:cNvPr id="25" name="Picture 4" descr="Related image">
              <a:extLst>
                <a:ext uri="{FF2B5EF4-FFF2-40B4-BE49-F238E27FC236}">
                  <a16:creationId xmlns:a16="http://schemas.microsoft.com/office/drawing/2014/main" id="{387F9F0C-9FD6-954C-A260-CADE8EE58F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4731" y="3847270"/>
              <a:ext cx="1914770" cy="2711906"/>
            </a:xfrm>
            <a:prstGeom prst="rect">
              <a:avLst/>
            </a:prstGeom>
            <a:grpFill/>
            <a:extLst/>
          </p:spPr>
        </p:pic>
        <p:pic>
          <p:nvPicPr>
            <p:cNvPr id="26" name="Picture 6" descr="Image result for Ð½Ð¾Ð²Ð°Ñ Ð³Ð°Ð·ÐµÑÐ°">
              <a:extLst>
                <a:ext uri="{FF2B5EF4-FFF2-40B4-BE49-F238E27FC236}">
                  <a16:creationId xmlns:a16="http://schemas.microsoft.com/office/drawing/2014/main" id="{35F9BE1B-B141-9A40-A63E-88B70C54B4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90" y="3512891"/>
              <a:ext cx="1562664" cy="2197496"/>
            </a:xfrm>
            <a:prstGeom prst="rect">
              <a:avLst/>
            </a:prstGeom>
            <a:noFill/>
          </p:spPr>
        </p:pic>
        <p:pic>
          <p:nvPicPr>
            <p:cNvPr id="27" name="Picture 14" descr="Image result for ÐÐ¾Ð¼ÑÐ¾Ð¼Ð¾Ð»ÑÑÐºÐ°Ñ Ð¿ÑÐ°Ð²Ð´Ð°">
              <a:extLst>
                <a:ext uri="{FF2B5EF4-FFF2-40B4-BE49-F238E27FC236}">
                  <a16:creationId xmlns:a16="http://schemas.microsoft.com/office/drawing/2014/main" id="{77A9617F-2016-9C44-BC06-C98B19DFF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3548" y="5044802"/>
              <a:ext cx="1760920" cy="2369837"/>
            </a:xfrm>
            <a:prstGeom prst="rect">
              <a:avLst/>
            </a:prstGeom>
            <a:grpFill/>
            <a:extLst/>
          </p:spPr>
        </p:pic>
      </p:grpSp>
      <p:pic>
        <p:nvPicPr>
          <p:cNvPr id="8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7F7BB033-A3F9-0E41-9B1B-162DBF739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3071" y="4509141"/>
            <a:ext cx="2527184" cy="14237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/>
          <p:cNvGrpSpPr/>
          <p:nvPr/>
        </p:nvGrpSpPr>
        <p:grpSpPr>
          <a:xfrm>
            <a:off x="708373" y="1486320"/>
            <a:ext cx="3805720" cy="4492303"/>
            <a:chOff x="315763" y="1138771"/>
            <a:chExt cx="3844585" cy="4538179"/>
          </a:xfrm>
        </p:grpSpPr>
        <p:pic>
          <p:nvPicPr>
            <p:cNvPr id="52" name="Picture 16" descr="Related image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234" y="1138771"/>
              <a:ext cx="2329114" cy="620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3" name="Group 52"/>
            <p:cNvGrpSpPr/>
            <p:nvPr/>
          </p:nvGrpSpPr>
          <p:grpSpPr>
            <a:xfrm>
              <a:off x="315763" y="1138771"/>
              <a:ext cx="3844585" cy="4538179"/>
              <a:chOff x="315763" y="1138771"/>
              <a:chExt cx="3844585" cy="4538179"/>
            </a:xfrm>
          </p:grpSpPr>
          <p:pic>
            <p:nvPicPr>
              <p:cNvPr id="54" name="Picture 18" descr="Related image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3148" y="1769904"/>
                <a:ext cx="1087200" cy="6818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5" name="Group 54"/>
              <p:cNvGrpSpPr/>
              <p:nvPr/>
            </p:nvGrpSpPr>
            <p:grpSpPr>
              <a:xfrm>
                <a:off x="315763" y="1138771"/>
                <a:ext cx="3844585" cy="4538179"/>
                <a:chOff x="335556" y="696889"/>
                <a:chExt cx="3844585" cy="4538179"/>
              </a:xfrm>
            </p:grpSpPr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CFAA2D73-B38C-E345-9DFF-529F2BCBDC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92941" y="2011196"/>
                  <a:ext cx="1087200" cy="496438"/>
                </a:xfrm>
                <a:prstGeom prst="rect">
                  <a:avLst/>
                </a:prstGeom>
              </p:spPr>
            </p:pic>
            <p:pic>
              <p:nvPicPr>
                <p:cNvPr id="57" name="Picture 8" descr="Image result for cambridge core">
                  <a:extLst>
                    <a:ext uri="{FF2B5EF4-FFF2-40B4-BE49-F238E27FC236}">
                      <a16:creationId xmlns:a16="http://schemas.microsoft.com/office/drawing/2014/main" id="{65D8A7EA-1AD4-3348-8EE2-F3FDFBE7510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50211" y="3062438"/>
                  <a:ext cx="1329930" cy="7479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8" name="Picture 57" descr="Image result for ciao columbia international affairs online">
                  <a:extLst>
                    <a:ext uri="{FF2B5EF4-FFF2-40B4-BE49-F238E27FC236}">
                      <a16:creationId xmlns:a16="http://schemas.microsoft.com/office/drawing/2014/main" id="{7449302F-46BF-9E47-9F42-E388FE81A20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92941" y="3821199"/>
                  <a:ext cx="1087200" cy="7479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9" name="Picture 16" descr="Image result for mit cognet logo">
                  <a:extLst>
                    <a:ext uri="{FF2B5EF4-FFF2-40B4-BE49-F238E27FC236}">
                      <a16:creationId xmlns:a16="http://schemas.microsoft.com/office/drawing/2014/main" id="{01835FB1-5186-5E47-A441-62145B0D315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92941" y="2512691"/>
                  <a:ext cx="1087200" cy="57078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0" name="Picture 2" descr="Image result for google scholar"/>
                <p:cNvPicPr>
                  <a:picLocks noChangeAspect="1" noChangeArrowheads="1"/>
                </p:cNvPicPr>
                <p:nvPr/>
              </p:nvPicPr>
              <p:blipFill rotWithShape="1"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281" t="25633" r="31955" b="45904"/>
                <a:stretch/>
              </p:blipFill>
              <p:spPr bwMode="auto">
                <a:xfrm>
                  <a:off x="339621" y="696889"/>
                  <a:ext cx="1533926" cy="6192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61" name="Group 60"/>
                <p:cNvGrpSpPr/>
                <p:nvPr/>
              </p:nvGrpSpPr>
              <p:grpSpPr>
                <a:xfrm>
                  <a:off x="335556" y="1301364"/>
                  <a:ext cx="3289124" cy="3933704"/>
                  <a:chOff x="340034" y="1302078"/>
                  <a:chExt cx="3289124" cy="3933704"/>
                </a:xfrm>
              </p:grpSpPr>
              <p:pic>
                <p:nvPicPr>
                  <p:cNvPr id="62" name="Picture 6" descr="Image result for proquest central"/>
                  <p:cNvPicPr>
                    <a:picLocks noChangeAspect="1" noChangeArrowheads="1"/>
                  </p:cNvPicPr>
                  <p:nvPr/>
                </p:nvPicPr>
                <p:blipFill>
                  <a:blip r:embed="rId1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0034" y="2076733"/>
                    <a:ext cx="2757600" cy="890187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</p:pic>
              <p:grpSp>
                <p:nvGrpSpPr>
                  <p:cNvPr id="63" name="Group 62"/>
                  <p:cNvGrpSpPr/>
                  <p:nvPr/>
                </p:nvGrpSpPr>
                <p:grpSpPr>
                  <a:xfrm>
                    <a:off x="340034" y="1302078"/>
                    <a:ext cx="3289124" cy="3933704"/>
                    <a:chOff x="340034" y="1302078"/>
                    <a:chExt cx="3289124" cy="3933704"/>
                  </a:xfrm>
                </p:grpSpPr>
                <p:grpSp>
                  <p:nvGrpSpPr>
                    <p:cNvPr id="64" name="Group 63"/>
                    <p:cNvGrpSpPr/>
                    <p:nvPr/>
                  </p:nvGrpSpPr>
                  <p:grpSpPr>
                    <a:xfrm>
                      <a:off x="340034" y="1305157"/>
                      <a:ext cx="3289124" cy="3930625"/>
                      <a:chOff x="340034" y="1305157"/>
                      <a:chExt cx="3289124" cy="3930625"/>
                    </a:xfrm>
                  </p:grpSpPr>
                  <p:pic>
                    <p:nvPicPr>
                      <p:cNvPr id="66" name="Picture 4" descr="Related image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8215"/>
                      <a:stretch/>
                    </p:blipFill>
                    <p:spPr bwMode="auto">
                      <a:xfrm>
                        <a:off x="344098" y="1305157"/>
                        <a:ext cx="1345775" cy="8646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67" name="Picture 2" descr="Related image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265" y="2822692"/>
                        <a:ext cx="1516280" cy="9224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68" name="Picture 8" descr="Image result for eastview=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297" y="2853576"/>
                        <a:ext cx="1269874" cy="89155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  <p:grpSp>
                    <p:nvGrpSpPr>
                      <p:cNvPr id="69" name="Group 68"/>
                      <p:cNvGrpSpPr/>
                      <p:nvPr/>
                    </p:nvGrpSpPr>
                    <p:grpSpPr>
                      <a:xfrm>
                        <a:off x="340034" y="3742247"/>
                        <a:ext cx="3289124" cy="1493535"/>
                        <a:chOff x="333729" y="3330361"/>
                        <a:chExt cx="3289124" cy="1493535"/>
                      </a:xfrm>
                    </p:grpSpPr>
                    <p:pic>
                      <p:nvPicPr>
                        <p:cNvPr id="70" name="Picture 10" descr="Related image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8507" y="4169415"/>
                          <a:ext cx="2494346" cy="65448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71" name="Picture 12" descr="Related image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3729" y="3330361"/>
                          <a:ext cx="2758862" cy="827659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</p:spPr>
                    </p:pic>
                  </p:grpSp>
                </p:grpSp>
                <p:pic>
                  <p:nvPicPr>
                    <p:cNvPr id="65" name="Picture 14" descr="Image result for proquest central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683777" y="1302078"/>
                      <a:ext cx="1413671" cy="79519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DAE2FC-CDB7-A846-A880-5E14028CD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72A2C-38F2-1448-B1B9-356C04D7205E}"/>
              </a:ext>
            </a:extLst>
          </p:cNvPr>
          <p:cNvSpPr txBox="1">
            <a:spLocks/>
          </p:cNvSpPr>
          <p:nvPr/>
        </p:nvSpPr>
        <p:spPr bwMode="auto">
          <a:xfrm>
            <a:off x="708373" y="938775"/>
            <a:ext cx="7810774" cy="40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"/>
              <a:defRPr sz="3000" b="1" kern="1200">
                <a:solidFill>
                  <a:schemeClr val="tx1"/>
                </a:solidFill>
                <a:latin typeface="TitilliumText14L"/>
                <a:ea typeface="+mn-ea"/>
                <a:cs typeface="+mn-cs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 b="1" kern="1200">
                <a:solidFill>
                  <a:schemeClr val="tx1"/>
                </a:solidFill>
                <a:latin typeface="TitilliumText14L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"/>
              <a:defRPr sz="2400" b="1" kern="1200">
                <a:solidFill>
                  <a:schemeClr val="tx1"/>
                </a:solidFill>
                <a:latin typeface="TitilliumText14L"/>
                <a:ea typeface="+mn-ea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B641B"/>
              </a:buClr>
              <a:buFont typeface="Wingdings 3" pitchFamily="18" charset="2"/>
              <a:buChar char=""/>
              <a:defRPr sz="2200" b="1" kern="1200">
                <a:solidFill>
                  <a:schemeClr val="tx1"/>
                </a:solidFill>
                <a:latin typeface="TitilliumText14L"/>
                <a:ea typeface="+mn-ea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B641B"/>
              </a:buClr>
              <a:buFont typeface="Wingdings 2" pitchFamily="18" charset="2"/>
              <a:buChar char=""/>
              <a:defRPr sz="2000" b="1" kern="1200">
                <a:solidFill>
                  <a:schemeClr val="tx1"/>
                </a:solidFill>
                <a:latin typeface="TitilliumText14L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51197" indent="0" algn="ctr">
              <a:buNone/>
            </a:pPr>
            <a:r>
              <a:rPr lang="en-US" sz="2250" dirty="0">
                <a:solidFill>
                  <a:schemeClr val="bg1"/>
                </a:solidFill>
              </a:rPr>
              <a:t>Sources</a:t>
            </a:r>
            <a:endParaRPr lang="uk-UA" sz="2250" dirty="0">
              <a:solidFill>
                <a:schemeClr val="bg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ABE2E7E-43BC-0F4E-BEF5-839B87A6D6C1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81386170"/>
              </p:ext>
            </p:extLst>
          </p:nvPr>
        </p:nvGraphicFramePr>
        <p:xfrm>
          <a:off x="7928469" y="1520015"/>
          <a:ext cx="4263531" cy="3769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6" r:lo="rId27" r:qs="rId28" r:cs="rId29"/>
          </a:graphicData>
        </a:graphic>
      </p:graphicFrame>
      <p:sp>
        <p:nvSpPr>
          <p:cNvPr id="5" name="TextBox 15">
            <a:extLst>
              <a:ext uri="{FF2B5EF4-FFF2-40B4-BE49-F238E27FC236}">
                <a16:creationId xmlns:a16="http://schemas.microsoft.com/office/drawing/2014/main" id="{59C0762B-CD98-B14A-ADAD-F4D15C59F47A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891000" y="924239"/>
            <a:ext cx="4263531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250" b="1" dirty="0">
                <a:solidFill>
                  <a:srgbClr val="FFFFFF"/>
                </a:solidFill>
                <a:latin typeface="TitilliumText14L" panose="020B0604020202020204" charset="0"/>
              </a:rPr>
              <a:t>Search query algorithm</a:t>
            </a:r>
          </a:p>
        </p:txBody>
      </p:sp>
      <p:pic>
        <p:nvPicPr>
          <p:cNvPr id="6" name="Picture 2" descr="Image result for eastview">
            <a:extLst>
              <a:ext uri="{FF2B5EF4-FFF2-40B4-BE49-F238E27FC236}">
                <a16:creationId xmlns:a16="http://schemas.microsoft.com/office/drawing/2014/main" id="{6C01BF21-43BE-9A43-9510-ED27105BC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6095" y="2965169"/>
            <a:ext cx="1865705" cy="13106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A39D6D2-02A7-414F-9C1B-FD530929E82F}"/>
              </a:ext>
            </a:extLst>
          </p:cNvPr>
          <p:cNvSpPr/>
          <p:nvPr/>
        </p:nvSpPr>
        <p:spPr>
          <a:xfrm>
            <a:off x="5434414" y="2126581"/>
            <a:ext cx="2218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tilliumText14L" pitchFamily="2" charset="0"/>
              </a:rPr>
              <a:t>about 11 mil articles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D7FECC-026F-A649-BDBE-42B027C748EC}"/>
              </a:ext>
            </a:extLst>
          </p:cNvPr>
          <p:cNvSpPr txBox="1">
            <a:spLocks/>
          </p:cNvSpPr>
          <p:nvPr/>
        </p:nvSpPr>
        <p:spPr bwMode="auto">
          <a:xfrm>
            <a:off x="8995099" y="5932907"/>
            <a:ext cx="2736308" cy="82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"/>
              <a:defRPr sz="3000" b="1" kern="1200">
                <a:solidFill>
                  <a:schemeClr val="tx1"/>
                </a:solidFill>
                <a:latin typeface="TitilliumText14L"/>
                <a:ea typeface="+mn-ea"/>
                <a:cs typeface="+mn-cs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 b="1" kern="1200">
                <a:solidFill>
                  <a:schemeClr val="tx1"/>
                </a:solidFill>
                <a:latin typeface="TitilliumText14L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"/>
              <a:defRPr sz="2400" b="1" kern="1200">
                <a:solidFill>
                  <a:schemeClr val="tx1"/>
                </a:solidFill>
                <a:latin typeface="TitilliumText14L"/>
                <a:ea typeface="+mn-ea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B641B"/>
              </a:buClr>
              <a:buFont typeface="Wingdings 3" pitchFamily="18" charset="2"/>
              <a:buChar char=""/>
              <a:defRPr sz="2200" b="1" kern="1200">
                <a:solidFill>
                  <a:schemeClr val="tx1"/>
                </a:solidFill>
                <a:latin typeface="TitilliumText14L"/>
                <a:ea typeface="+mn-ea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B641B"/>
              </a:buClr>
              <a:buFont typeface="Wingdings 2" pitchFamily="18" charset="2"/>
              <a:buChar char=""/>
              <a:defRPr sz="2000" b="1" kern="1200">
                <a:solidFill>
                  <a:schemeClr val="tx1"/>
                </a:solidFill>
                <a:latin typeface="TitilliumText14L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51197" indent="0" algn="ctr">
              <a:buNone/>
            </a:pPr>
            <a:r>
              <a:rPr lang="en-US" sz="1875" dirty="0">
                <a:solidFill>
                  <a:schemeClr val="bg1"/>
                </a:solidFill>
                <a:latin typeface="TitilliumText14L" pitchFamily="2" charset="0"/>
              </a:rPr>
              <a:t>‘Gold standard’ cases + machine learning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237CB5-DFD4-1345-8CB2-CA45DCEA1E7F}"/>
              </a:ext>
            </a:extLst>
          </p:cNvPr>
          <p:cNvGrpSpPr/>
          <p:nvPr/>
        </p:nvGrpSpPr>
        <p:grpSpPr>
          <a:xfrm>
            <a:off x="850057" y="5988094"/>
            <a:ext cx="2898739" cy="410443"/>
            <a:chOff x="623392" y="6117503"/>
            <a:chExt cx="3864986" cy="547257"/>
          </a:xfrm>
        </p:grpSpPr>
        <p:pic>
          <p:nvPicPr>
            <p:cNvPr id="11" name="Picture 2" descr="Image result for scopus">
              <a:extLst>
                <a:ext uri="{FF2B5EF4-FFF2-40B4-BE49-F238E27FC236}">
                  <a16:creationId xmlns:a16="http://schemas.microsoft.com/office/drawing/2014/main" id="{DDD61F05-76B7-4E46-B923-296CEF0798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3392" y="6163867"/>
              <a:ext cx="1322272" cy="45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 descr="Related image">
              <a:extLst>
                <a:ext uri="{FF2B5EF4-FFF2-40B4-BE49-F238E27FC236}">
                  <a16:creationId xmlns:a16="http://schemas.microsoft.com/office/drawing/2014/main" id="{085873C5-58CF-3944-B4FF-3BA7F33B3D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5598" y="6117503"/>
              <a:ext cx="1782780" cy="54725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A62136A-2883-4988-A350-ED24F7386CB9}"/>
              </a:ext>
            </a:extLst>
          </p:cNvPr>
          <p:cNvGrpSpPr/>
          <p:nvPr/>
        </p:nvGrpSpPr>
        <p:grpSpPr>
          <a:xfrm>
            <a:off x="4023975" y="4696249"/>
            <a:ext cx="5141058" cy="2138887"/>
            <a:chOff x="4023975" y="4696249"/>
            <a:chExt cx="5141058" cy="213888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AE5FC41-8C12-486B-8070-4832CC292589}"/>
                </a:ext>
              </a:extLst>
            </p:cNvPr>
            <p:cNvGrpSpPr/>
            <p:nvPr/>
          </p:nvGrpSpPr>
          <p:grpSpPr>
            <a:xfrm>
              <a:off x="4023975" y="5121475"/>
              <a:ext cx="5141058" cy="1713661"/>
              <a:chOff x="813640" y="3843381"/>
              <a:chExt cx="8670205" cy="2788330"/>
            </a:xfrm>
          </p:grpSpPr>
          <p:pic>
            <p:nvPicPr>
              <p:cNvPr id="45" name="Picture 6" descr="https://rizzoma.com/r/files/6b33d71cb66f8fd8c3f39df3b386c851-b5ae51b4d3ddd8494eb743d85703d4dc-16-0.601238544678762">
                <a:extLst>
                  <a:ext uri="{FF2B5EF4-FFF2-40B4-BE49-F238E27FC236}">
                    <a16:creationId xmlns:a16="http://schemas.microsoft.com/office/drawing/2014/main" id="{BDADBEAC-1362-4F3B-B473-338966B175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9896" y="4050274"/>
                <a:ext cx="4323949" cy="19808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4" descr="https://rizzoma.com/r/files/6b33d71cb66f8fd8c3f39df3b386c851-b5ae51b4d3ddd8494eb743d85703d4dc-9-0.05518275328083688">
                <a:extLst>
                  <a:ext uri="{FF2B5EF4-FFF2-40B4-BE49-F238E27FC236}">
                    <a16:creationId xmlns:a16="http://schemas.microsoft.com/office/drawing/2014/main" id="{8DA0D321-FB72-4DD8-80B7-C2A3CC9079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3640" y="3843381"/>
                <a:ext cx="5780252" cy="20879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8" descr="https://rizzoma.com/r/files/6b33d71cb66f8fd8c3f39df3b386c851-9693b029af0912924220ef426e102642-6-0.9569988702838099">
                <a:extLst>
                  <a:ext uri="{FF2B5EF4-FFF2-40B4-BE49-F238E27FC236}">
                    <a16:creationId xmlns:a16="http://schemas.microsoft.com/office/drawing/2014/main" id="{913F54EA-265E-4833-AAAF-FFB68699D8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037821" y="4372418"/>
                <a:ext cx="4814553" cy="21739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https://rizzoma.com/r/files/6b33d71cb66f8fd8c3f39df3b386c851-b5ae51b4d3ddd8494eb743d85703d4dc-2-0.517339900731629">
                <a:extLst>
                  <a:ext uri="{FF2B5EF4-FFF2-40B4-BE49-F238E27FC236}">
                    <a16:creationId xmlns:a16="http://schemas.microsoft.com/office/drawing/2014/main" id="{C0FD5E7D-716B-4035-B8CA-851B3A9848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9230" y="4366950"/>
                <a:ext cx="2314536" cy="22647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9" name="Picture 4" descr="https://languagevariationsuite.shinyapps.io/HCSS-Rizzoma/_w_8cf75024/itmslogo.jpg">
              <a:extLst>
                <a:ext uri="{FF2B5EF4-FFF2-40B4-BE49-F238E27FC236}">
                  <a16:creationId xmlns:a16="http://schemas.microsoft.com/office/drawing/2014/main" id="{87BA458C-4951-455E-B3F1-ADF8698C4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8255" y="4696249"/>
              <a:ext cx="1283804" cy="1104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1476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A78E194-6028-4E87-BBC0-8C90BB5323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884B48-006D-43AD-933E-7FC41484AF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F83E7A-2FCC-40C8-9371-B010E6D7A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60630A7-5B70-4485-886C-7E8DA1604D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BD253A-9CB1-45C2-8FDE-B1F453876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B5AF14-FD9C-41B4-A5A4-8B9403D6C2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8ABE29B-0F38-4400-9E55-2B83DF7E11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Sub>
          <a:bldDgm bld="one"/>
        </p:bldSub>
      </p:bldGraphic>
      <p:bldP spid="5" grpId="0" build="p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9A00E-28AD-4F5E-ACDA-631E7F8DE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740E55-6184-4651-9827-151FC2E59297}"/>
              </a:ext>
            </a:extLst>
          </p:cNvPr>
          <p:cNvGrpSpPr/>
          <p:nvPr/>
        </p:nvGrpSpPr>
        <p:grpSpPr>
          <a:xfrm>
            <a:off x="6912446" y="636630"/>
            <a:ext cx="4896555" cy="6041023"/>
            <a:chOff x="7292233" y="810384"/>
            <a:chExt cx="4708423" cy="580891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E0ED9AD-2203-4290-86E0-C4AE2BBE3C32}"/>
                </a:ext>
              </a:extLst>
            </p:cNvPr>
            <p:cNvGrpSpPr/>
            <p:nvPr/>
          </p:nvGrpSpPr>
          <p:grpSpPr>
            <a:xfrm>
              <a:off x="7292233" y="1276175"/>
              <a:ext cx="4708423" cy="5343127"/>
              <a:chOff x="1216539" y="1141756"/>
              <a:chExt cx="4830261" cy="5481389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5DB7512A-D740-4551-AE24-20C5220CE81F}"/>
                  </a:ext>
                </a:extLst>
              </p:cNvPr>
              <p:cNvGrpSpPr/>
              <p:nvPr/>
            </p:nvGrpSpPr>
            <p:grpSpPr>
              <a:xfrm>
                <a:off x="1219200" y="1141756"/>
                <a:ext cx="4827600" cy="4460970"/>
                <a:chOff x="1361397" y="771580"/>
                <a:chExt cx="4827600" cy="4460970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79F1470D-2C5D-4DA7-B857-2289C50FAF20}"/>
                    </a:ext>
                  </a:extLst>
                </p:cNvPr>
                <p:cNvGrpSpPr/>
                <p:nvPr/>
              </p:nvGrpSpPr>
              <p:grpSpPr>
                <a:xfrm>
                  <a:off x="1361397" y="3539054"/>
                  <a:ext cx="4827148" cy="1693496"/>
                  <a:chOff x="1049789" y="4061097"/>
                  <a:chExt cx="5511932" cy="1933738"/>
                </a:xfrm>
              </p:grpSpPr>
              <p:pic>
                <p:nvPicPr>
                  <p:cNvPr id="19" name="Picture 18">
                    <a:extLst>
                      <a:ext uri="{FF2B5EF4-FFF2-40B4-BE49-F238E27FC236}">
                        <a16:creationId xmlns:a16="http://schemas.microsoft.com/office/drawing/2014/main" id="{6EE93465-E068-4C96-A2F0-3851A57A7A5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1895136" y="4061097"/>
                    <a:ext cx="4666585" cy="1933738"/>
                  </a:xfrm>
                  <a:prstGeom prst="rect">
                    <a:avLst/>
                  </a:prstGeom>
                </p:spPr>
              </p:pic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0709B969-656C-4F1E-9DDC-D8B2386ABD78}"/>
                      </a:ext>
                    </a:extLst>
                  </p:cNvPr>
                  <p:cNvGrpSpPr/>
                  <p:nvPr/>
                </p:nvGrpSpPr>
                <p:grpSpPr>
                  <a:xfrm>
                    <a:off x="1049789" y="4061428"/>
                    <a:ext cx="2225135" cy="1361871"/>
                    <a:chOff x="778060" y="5309741"/>
                    <a:chExt cx="3772800" cy="2276375"/>
                  </a:xfrm>
                </p:grpSpPr>
                <p:pic>
                  <p:nvPicPr>
                    <p:cNvPr id="21" name="Picture 20">
                      <a:extLst>
                        <a:ext uri="{FF2B5EF4-FFF2-40B4-BE49-F238E27FC236}">
                          <a16:creationId xmlns:a16="http://schemas.microsoft.com/office/drawing/2014/main" id="{9093F6DD-8ED7-4B95-AE4E-D517AD2488C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778060" y="5309741"/>
                      <a:ext cx="3771900" cy="159067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2" name="Picture 21">
                      <a:extLst>
                        <a:ext uri="{FF2B5EF4-FFF2-40B4-BE49-F238E27FC236}">
                          <a16:creationId xmlns:a16="http://schemas.microsoft.com/office/drawing/2014/main" id="{1D3CEF5F-93E8-4BD6-A0E6-CC585E8D7EB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778060" y="6885630"/>
                      <a:ext cx="3772800" cy="700486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8BC3B6F4-24EB-4E6E-8647-4372F32E4E93}"/>
                    </a:ext>
                  </a:extLst>
                </p:cNvPr>
                <p:cNvGrpSpPr/>
                <p:nvPr/>
              </p:nvGrpSpPr>
              <p:grpSpPr>
                <a:xfrm>
                  <a:off x="1361397" y="771580"/>
                  <a:ext cx="4827600" cy="2770252"/>
                  <a:chOff x="1157845" y="291709"/>
                  <a:chExt cx="4827600" cy="2770252"/>
                </a:xfrm>
              </p:grpSpPr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46F6DD74-0D91-4EEF-AEA6-5696643A972E}"/>
                      </a:ext>
                    </a:extLst>
                  </p:cNvPr>
                  <p:cNvGrpSpPr/>
                  <p:nvPr/>
                </p:nvGrpSpPr>
                <p:grpSpPr>
                  <a:xfrm>
                    <a:off x="1157845" y="1491461"/>
                    <a:ext cx="4827600" cy="1570500"/>
                    <a:chOff x="1375053" y="1516152"/>
                    <a:chExt cx="4599595" cy="1570500"/>
                  </a:xfrm>
                </p:grpSpPr>
                <p:pic>
                  <p:nvPicPr>
                    <p:cNvPr id="17" name="Picture 20" descr="Image result for Ð¤ÐÐ">
                      <a:extLst>
                        <a:ext uri="{FF2B5EF4-FFF2-40B4-BE49-F238E27FC236}">
                          <a16:creationId xmlns:a16="http://schemas.microsoft.com/office/drawing/2014/main" id="{E8CDB202-2965-4777-914B-48AFD6905F4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5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 bwMode="auto">
                    <a:xfrm>
                      <a:off x="2942868" y="1516152"/>
                      <a:ext cx="3031780" cy="156772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8" name="Picture 18" descr="Image result for Ð²ÑÐ¸Ð¾Ð¼">
                      <a:extLst>
                        <a:ext uri="{FF2B5EF4-FFF2-40B4-BE49-F238E27FC236}">
                          <a16:creationId xmlns:a16="http://schemas.microsoft.com/office/drawing/2014/main" id="{B50056A5-1E28-4BD4-AC5C-1CEF6A2EAFA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375053" y="1517052"/>
                      <a:ext cx="1569600" cy="156960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16" name="Picture 15">
                    <a:extLst>
                      <a:ext uri="{FF2B5EF4-FFF2-40B4-BE49-F238E27FC236}">
                        <a16:creationId xmlns:a16="http://schemas.microsoft.com/office/drawing/2014/main" id="{E3138E8E-D1AB-4CCE-A121-D696B45F4DE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157845" y="291709"/>
                    <a:ext cx="4827600" cy="1215929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5AA4DEC3-1BDB-4C50-8B4F-7F738A695DED}"/>
                  </a:ext>
                </a:extLst>
              </p:cNvPr>
              <p:cNvGrpSpPr/>
              <p:nvPr/>
            </p:nvGrpSpPr>
            <p:grpSpPr>
              <a:xfrm>
                <a:off x="1216539" y="5094484"/>
                <a:ext cx="1429771" cy="1528661"/>
                <a:chOff x="4463234" y="3869824"/>
                <a:chExt cx="1896067" cy="2027208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B7C68F62-7B18-44FC-BEE1-E809E75A1F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-1" r="7081"/>
                <a:stretch/>
              </p:blipFill>
              <p:spPr>
                <a:xfrm>
                  <a:off x="4463234" y="3869824"/>
                  <a:ext cx="1896067" cy="1916927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1B896C8A-776A-4753-8B44-3D8A742223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463235" y="5500499"/>
                  <a:ext cx="1885950" cy="396533"/>
                </a:xfrm>
                <a:prstGeom prst="rect">
                  <a:avLst/>
                </a:prstGeom>
              </p:spPr>
            </p:pic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77A815D-17C1-401F-9DD7-018965A308C2}"/>
                  </a:ext>
                </a:extLst>
              </p:cNvPr>
              <p:cNvGrpSpPr/>
              <p:nvPr/>
            </p:nvGrpSpPr>
            <p:grpSpPr>
              <a:xfrm>
                <a:off x="2638681" y="5602726"/>
                <a:ext cx="3407665" cy="989743"/>
                <a:chOff x="2638681" y="5602726"/>
                <a:chExt cx="3407665" cy="989743"/>
              </a:xfrm>
            </p:grpSpPr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1A4CAA8-FDB0-4C28-9196-860D2AB6C653}"/>
                    </a:ext>
                  </a:extLst>
                </p:cNvPr>
                <p:cNvSpPr txBox="1"/>
                <p:nvPr/>
              </p:nvSpPr>
              <p:spPr>
                <a:xfrm>
                  <a:off x="2638681" y="5992104"/>
                  <a:ext cx="3407665" cy="600365"/>
                </a:xfrm>
                <a:prstGeom prst="rect">
                  <a:avLst/>
                </a:prstGeom>
                <a:solidFill>
                  <a:srgbClr val="ADADAD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bg1"/>
                      </a:solidFill>
                      <a:latin typeface="TitilliumText14L" pitchFamily="2" charset="0"/>
                    </a:rPr>
                    <a:t>Survey of Russian Elites,</a:t>
                  </a:r>
                </a:p>
                <a:p>
                  <a:pPr algn="ctr"/>
                  <a:r>
                    <a:rPr lang="en-US" sz="1200" b="1" dirty="0">
                      <a:solidFill>
                        <a:schemeClr val="bg1"/>
                      </a:solidFill>
                      <a:latin typeface="TitilliumText14L" pitchFamily="2" charset="0"/>
                    </a:rPr>
                    <a:t>1993-2016</a:t>
                  </a:r>
                  <a:endParaRPr lang="uk-UA" sz="1200" b="1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0" name="Picture 22" descr="Image result for ICPSR">
                  <a:extLst>
                    <a:ext uri="{FF2B5EF4-FFF2-40B4-BE49-F238E27FC236}">
                      <a16:creationId xmlns:a16="http://schemas.microsoft.com/office/drawing/2014/main" id="{A699DB32-A44C-470F-926B-B8F98D41E8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-4335" t="-31808" r="-3374" b="-35089"/>
                <a:stretch/>
              </p:blipFill>
              <p:spPr bwMode="auto">
                <a:xfrm>
                  <a:off x="2639443" y="5602726"/>
                  <a:ext cx="3406139" cy="937259"/>
                </a:xfrm>
                <a:prstGeom prst="rect">
                  <a:avLst/>
                </a:prstGeom>
                <a:solidFill>
                  <a:srgbClr val="ADADAD"/>
                </a:solidFill>
              </p:spPr>
            </p:pic>
          </p:grp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24EEF70-DCC0-4D4B-BCC8-BE73DF89B140}"/>
                </a:ext>
              </a:extLst>
            </p:cNvPr>
            <p:cNvSpPr/>
            <p:nvPr/>
          </p:nvSpPr>
          <p:spPr>
            <a:xfrm>
              <a:off x="7292233" y="810384"/>
              <a:ext cx="4707234" cy="4439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TitilliumText14L" pitchFamily="2" charset="0"/>
                </a:rPr>
                <a:t>RuBase</a:t>
              </a:r>
              <a:r>
                <a:rPr lang="en-US" sz="2400" b="1" dirty="0">
                  <a:solidFill>
                    <a:schemeClr val="bg1"/>
                  </a:solidFill>
                  <a:latin typeface="TitilliumText14L" pitchFamily="2" charset="0"/>
                </a:rPr>
                <a:t>-specific</a:t>
              </a:r>
              <a:endParaRPr lang="uk-U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AE85B06-05F8-4194-AB3C-1CC0D84CB96F}"/>
              </a:ext>
            </a:extLst>
          </p:cNvPr>
          <p:cNvGrpSpPr/>
          <p:nvPr/>
        </p:nvGrpSpPr>
        <p:grpSpPr>
          <a:xfrm>
            <a:off x="830467" y="739872"/>
            <a:ext cx="3652715" cy="5902294"/>
            <a:chOff x="983432" y="775712"/>
            <a:chExt cx="3616385" cy="584358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93FEFC0-E6AD-4F25-83FA-A318F3F13ACA}"/>
                </a:ext>
              </a:extLst>
            </p:cNvPr>
            <p:cNvGrpSpPr/>
            <p:nvPr/>
          </p:nvGrpSpPr>
          <p:grpSpPr>
            <a:xfrm>
              <a:off x="983432" y="1276174"/>
              <a:ext cx="3616385" cy="5343124"/>
              <a:chOff x="6671853" y="-559914"/>
              <a:chExt cx="4910547" cy="725522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1BBA134-B5DD-43B6-97C5-8BE14CFB8B41}"/>
                  </a:ext>
                </a:extLst>
              </p:cNvPr>
              <p:cNvGrpSpPr/>
              <p:nvPr/>
            </p:nvGrpSpPr>
            <p:grpSpPr>
              <a:xfrm>
                <a:off x="6671853" y="-559914"/>
                <a:ext cx="4910547" cy="7255222"/>
                <a:chOff x="5715034" y="-821960"/>
                <a:chExt cx="4910547" cy="7255222"/>
              </a:xfrm>
            </p:grpSpPr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00AF71B8-A226-4CFA-ADE6-E6E92673B6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2688"/>
                <a:stretch/>
              </p:blipFill>
              <p:spPr>
                <a:xfrm>
                  <a:off x="5724034" y="-821960"/>
                  <a:ext cx="4885200" cy="880698"/>
                </a:xfrm>
                <a:prstGeom prst="rect">
                  <a:avLst/>
                </a:prstGeom>
              </p:spPr>
            </p:pic>
            <p:pic>
              <p:nvPicPr>
                <p:cNvPr id="30" name="Picture 2" descr="Image result for ACLED">
                  <a:extLst>
                    <a:ext uri="{FF2B5EF4-FFF2-40B4-BE49-F238E27FC236}">
                      <a16:creationId xmlns:a16="http://schemas.microsoft.com/office/drawing/2014/main" id="{F44A0EE2-97E7-4396-B391-5F7F3F40C0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4016" b="11349"/>
                <a:stretch/>
              </p:blipFill>
              <p:spPr bwMode="auto">
                <a:xfrm>
                  <a:off x="5715034" y="29663"/>
                  <a:ext cx="4903200" cy="13662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1" name="Picture 4" descr="Image result for penn world tables">
                  <a:extLst>
                    <a:ext uri="{FF2B5EF4-FFF2-40B4-BE49-F238E27FC236}">
                      <a16:creationId xmlns:a16="http://schemas.microsoft.com/office/drawing/2014/main" id="{8900A044-E4EC-4D66-A0AD-8D1FDD0406B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24034" y="4638880"/>
                  <a:ext cx="3117000" cy="17943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2" name="Picture 4" descr="Image result for QoG dataset">
                  <a:extLst>
                    <a:ext uri="{FF2B5EF4-FFF2-40B4-BE49-F238E27FC236}">
                      <a16:creationId xmlns:a16="http://schemas.microsoft.com/office/drawing/2014/main" id="{1A9FB813-ADA1-4FA8-827C-B39104BE096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30130" y="2663102"/>
                  <a:ext cx="1986414" cy="198641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3" name="Picture 6" descr="Related image">
                  <a:extLst>
                    <a:ext uri="{FF2B5EF4-FFF2-40B4-BE49-F238E27FC236}">
                      <a16:creationId xmlns:a16="http://schemas.microsoft.com/office/drawing/2014/main" id="{AAE1F87F-C6A6-4D01-BED5-43E8CEF05D9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831200" y="4638880"/>
                  <a:ext cx="1794381" cy="17943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4" name="Picture 8" descr="Image result for World Development Indicators">
                  <a:extLst>
                    <a:ext uri="{FF2B5EF4-FFF2-40B4-BE49-F238E27FC236}">
                      <a16:creationId xmlns:a16="http://schemas.microsoft.com/office/drawing/2014/main" id="{B78FDBB4-4113-4EDD-9333-39FB6A59D8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7712315" y="2665249"/>
                  <a:ext cx="2909885" cy="197972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588E960-7C07-4CBB-B08B-4060450ED0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71853" y="1638909"/>
                <a:ext cx="2393768" cy="1275604"/>
              </a:xfrm>
              <a:prstGeom prst="rect">
                <a:avLst/>
              </a:prstGeom>
            </p:spPr>
          </p:pic>
          <p:pic>
            <p:nvPicPr>
              <p:cNvPr id="28" name="Picture 10" descr="Image result for international social survey programme">
                <a:extLst>
                  <a:ext uri="{FF2B5EF4-FFF2-40B4-BE49-F238E27FC236}">
                    <a16:creationId xmlns:a16="http://schemas.microsoft.com/office/drawing/2014/main" id="{EC658074-C7C1-4756-AAA7-E23F24BC61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65621" y="1634370"/>
                <a:ext cx="2509432" cy="13049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BB04D7E-18A6-4992-BCB8-7630BB80895B}"/>
                </a:ext>
              </a:extLst>
            </p:cNvPr>
            <p:cNvSpPr/>
            <p:nvPr/>
          </p:nvSpPr>
          <p:spPr>
            <a:xfrm>
              <a:off x="983432" y="775712"/>
              <a:ext cx="3610974" cy="4570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tilliumText14L" pitchFamily="2" charset="0"/>
                </a:rPr>
                <a:t>General</a:t>
              </a:r>
              <a:endParaRPr lang="uk-U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2F32E16-3FEE-4E19-82A9-EDACC92064C4}"/>
              </a:ext>
            </a:extLst>
          </p:cNvPr>
          <p:cNvGrpSpPr/>
          <p:nvPr/>
        </p:nvGrpSpPr>
        <p:grpSpPr>
          <a:xfrm>
            <a:off x="3444965" y="1171528"/>
            <a:ext cx="4782759" cy="5639162"/>
            <a:chOff x="4441962" y="2207891"/>
            <a:chExt cx="3035623" cy="3834926"/>
          </a:xfrm>
        </p:grpSpPr>
        <p:pic>
          <p:nvPicPr>
            <p:cNvPr id="36" name="Picture 35" descr="A picture containing kitchenware, indoor, sitting, wall&#10;&#10;Description generated with very high confidence">
              <a:extLst>
                <a:ext uri="{FF2B5EF4-FFF2-40B4-BE49-F238E27FC236}">
                  <a16:creationId xmlns:a16="http://schemas.microsoft.com/office/drawing/2014/main" id="{31E036C6-8BA3-40B6-A253-6F1C712C3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7777" y="2207891"/>
              <a:ext cx="1220600" cy="3834926"/>
            </a:xfrm>
            <a:prstGeom prst="rect">
              <a:avLst/>
            </a:prstGeom>
          </p:spPr>
        </p:pic>
        <p:pic>
          <p:nvPicPr>
            <p:cNvPr id="37" name="Picture 36" descr="A picture containing crossword puzzle, text&#10;&#10;Description generated with high confidence">
              <a:extLst>
                <a:ext uri="{FF2B5EF4-FFF2-40B4-BE49-F238E27FC236}">
                  <a16:creationId xmlns:a16="http://schemas.microsoft.com/office/drawing/2014/main" id="{85E97AF1-BD14-440A-ACB2-73881ED5F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1962" y="3356992"/>
              <a:ext cx="3035623" cy="1528455"/>
            </a:xfrm>
            <a:prstGeom prst="rect">
              <a:avLst/>
            </a:prstGeom>
          </p:spPr>
        </p:pic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488744EF-F5AE-42A8-BBC8-59C0E6D1509F}"/>
              </a:ext>
            </a:extLst>
          </p:cNvPr>
          <p:cNvSpPr/>
          <p:nvPr/>
        </p:nvSpPr>
        <p:spPr>
          <a:xfrm>
            <a:off x="3815806" y="-51539"/>
            <a:ext cx="35293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itilliumText14L" pitchFamily="2" charset="0"/>
              </a:rPr>
              <a:t>11,014 </a:t>
            </a:r>
            <a:r>
              <a:rPr lang="en-US" sz="2400" b="1" dirty="0">
                <a:solidFill>
                  <a:schemeClr val="bg1"/>
                </a:solidFill>
                <a:latin typeface="TitilliumText14L" pitchFamily="2" charset="0"/>
              </a:rPr>
              <a:t>variables, all joined-up in our </a:t>
            </a:r>
            <a:r>
              <a:rPr lang="en-US" sz="2400" b="1" dirty="0" err="1">
                <a:solidFill>
                  <a:schemeClr val="bg1"/>
                </a:solidFill>
                <a:latin typeface="TitilliumText14L" pitchFamily="2" charset="0"/>
              </a:rPr>
              <a:t>RuBase</a:t>
            </a:r>
            <a:r>
              <a:rPr lang="en-US" sz="2400" b="1" dirty="0">
                <a:solidFill>
                  <a:schemeClr val="bg1"/>
                </a:solidFill>
                <a:latin typeface="TitilliumText14L" pitchFamily="2" charset="0"/>
              </a:rPr>
              <a:t> data warehouse</a:t>
            </a:r>
          </a:p>
        </p:txBody>
      </p:sp>
    </p:spTree>
    <p:extLst>
      <p:ext uri="{BB962C8B-B14F-4D97-AF65-F5344CB8AC3E}">
        <p14:creationId xmlns:p14="http://schemas.microsoft.com/office/powerpoint/2010/main" val="196786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608D7-7E10-4623-AB15-28271B6D1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61903D8-C408-4AB5-91A6-80A529FA21AC}"/>
              </a:ext>
            </a:extLst>
          </p:cNvPr>
          <p:cNvCxnSpPr/>
          <p:nvPr/>
        </p:nvCxnSpPr>
        <p:spPr>
          <a:xfrm>
            <a:off x="4392928" y="3959573"/>
            <a:ext cx="1854643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36EA9EB-440A-44D8-B66A-C5D5522F5D18}"/>
              </a:ext>
            </a:extLst>
          </p:cNvPr>
          <p:cNvSpPr txBox="1">
            <a:spLocks/>
          </p:cNvSpPr>
          <p:nvPr/>
        </p:nvSpPr>
        <p:spPr>
          <a:xfrm>
            <a:off x="4414466" y="4045033"/>
            <a:ext cx="1773862" cy="370348"/>
          </a:xfrm>
          <a:prstGeom prst="rect">
            <a:avLst/>
          </a:prstGeom>
        </p:spPr>
        <p:txBody>
          <a:bodyPr vert="horz" lIns="274320" tIns="45720" rIns="27432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344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  <a:latin typeface="TitilliumText14L" pitchFamily="2" charset="0"/>
              </a:rPr>
              <a:t>queries</a:t>
            </a:r>
            <a:endParaRPr lang="uk-UA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EBC2E0D-1A71-443D-B62E-A91CB5170E82}"/>
              </a:ext>
            </a:extLst>
          </p:cNvPr>
          <p:cNvGrpSpPr/>
          <p:nvPr/>
        </p:nvGrpSpPr>
        <p:grpSpPr>
          <a:xfrm>
            <a:off x="4527407" y="1643788"/>
            <a:ext cx="1639109" cy="1953835"/>
            <a:chOff x="4194622" y="3616420"/>
            <a:chExt cx="1281435" cy="152748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493D5E8-4310-4A7F-95A3-D618D684115E}"/>
                </a:ext>
              </a:extLst>
            </p:cNvPr>
            <p:cNvGrpSpPr/>
            <p:nvPr/>
          </p:nvGrpSpPr>
          <p:grpSpPr>
            <a:xfrm>
              <a:off x="4309533" y="3616420"/>
              <a:ext cx="1050496" cy="1251540"/>
              <a:chOff x="4309533" y="3616420"/>
              <a:chExt cx="1050496" cy="1251540"/>
            </a:xfrm>
          </p:grpSpPr>
          <p:pic>
            <p:nvPicPr>
              <p:cNvPr id="9" name="Picture 10" descr="Image result for SPARQL">
                <a:extLst>
                  <a:ext uri="{FF2B5EF4-FFF2-40B4-BE49-F238E27FC236}">
                    <a16:creationId xmlns:a16="http://schemas.microsoft.com/office/drawing/2014/main" id="{8FC5E898-75AE-40B8-AFC6-0BFD11FEFA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0652" y="3616420"/>
                <a:ext cx="1033425" cy="6460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12" descr="Cayley logo">
                <a:extLst>
                  <a:ext uri="{FF2B5EF4-FFF2-40B4-BE49-F238E27FC236}">
                    <a16:creationId xmlns:a16="http://schemas.microsoft.com/office/drawing/2014/main" id="{11FC0C99-87C2-46CD-ACEC-C23D4AA141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0652" y="4274720"/>
                <a:ext cx="1049377" cy="285091"/>
              </a:xfrm>
              <a:prstGeom prst="rect">
                <a:avLst/>
              </a:prstGeom>
              <a:solidFill>
                <a:schemeClr val="tx1"/>
              </a:solidFill>
            </p:spPr>
          </p:pic>
          <p:pic>
            <p:nvPicPr>
              <p:cNvPr id="11" name="Picture 14" descr="https://dgraph.io/assets/images/logo.png">
                <a:extLst>
                  <a:ext uri="{FF2B5EF4-FFF2-40B4-BE49-F238E27FC236}">
                    <a16:creationId xmlns:a16="http://schemas.microsoft.com/office/drawing/2014/main" id="{BA4FB396-502B-4299-88F8-A769C826B7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09533" y="4557152"/>
                <a:ext cx="1034544" cy="310808"/>
              </a:xfrm>
              <a:prstGeom prst="rect">
                <a:avLst/>
              </a:prstGeom>
              <a:solidFill>
                <a:schemeClr val="tx1"/>
              </a:solidFill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6AA6D91-2E3D-4B4D-BC1C-43BF5C94E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4622" y="4863590"/>
              <a:ext cx="1281435" cy="280314"/>
            </a:xfrm>
            <a:prstGeom prst="rect">
              <a:avLst/>
            </a:prstGeom>
          </p:spPr>
        </p:pic>
      </p:grpSp>
      <p:pic>
        <p:nvPicPr>
          <p:cNvPr id="12" name="Picture 2" descr="https://rizzoma.com/r/files/6b90fe02b3c50605f477c2c54f2aad87-39842eaac049237efd5e8b4cd419293b-1-0.6716797428921648">
            <a:extLst>
              <a:ext uri="{FF2B5EF4-FFF2-40B4-BE49-F238E27FC236}">
                <a16:creationId xmlns:a16="http://schemas.microsoft.com/office/drawing/2014/main" id="{2980AAD0-14BC-495E-80BD-35D5AD0A9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21" y="-7339"/>
            <a:ext cx="5470640" cy="313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D7D2B5-525D-43D3-A8C6-F69494FE85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8441" y="2228266"/>
            <a:ext cx="4178162" cy="29040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0A959AF-96CF-4EA8-A636-C57C7754ECCD}"/>
              </a:ext>
            </a:extLst>
          </p:cNvPr>
          <p:cNvSpPr/>
          <p:nvPr/>
        </p:nvSpPr>
        <p:spPr>
          <a:xfrm>
            <a:off x="1440852" y="5935160"/>
            <a:ext cx="74780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TitilliumText14L" pitchFamily="2" charset="0"/>
              </a:rPr>
              <a:t>Sources:  O</a:t>
            </a:r>
            <a:r>
              <a:rPr lang="en-US" sz="1400" i="1" dirty="0">
                <a:solidFill>
                  <a:schemeClr val="bg1"/>
                </a:solidFill>
                <a:latin typeface="TitilliumText14L" pitchFamily="2" charset="0"/>
                <a:cs typeface="Calibri"/>
              </a:rPr>
              <a:t>fficial websites of the services (logos); map of relations between Sergei </a:t>
            </a:r>
            <a:r>
              <a:rPr lang="en-US" sz="1400" i="1" dirty="0" err="1">
                <a:solidFill>
                  <a:schemeClr val="bg1"/>
                </a:solidFill>
                <a:latin typeface="TitilliumText14L" pitchFamily="2" charset="0"/>
                <a:cs typeface="Calibri"/>
              </a:rPr>
              <a:t>Aksyonov</a:t>
            </a:r>
            <a:r>
              <a:rPr lang="en-US" sz="1400" i="1" dirty="0">
                <a:solidFill>
                  <a:schemeClr val="bg1"/>
                </a:solidFill>
                <a:latin typeface="TitilliumText14L" pitchFamily="2" charset="0"/>
                <a:cs typeface="Calibri"/>
              </a:rPr>
              <a:t> and the annexation of Crimea (created by </a:t>
            </a:r>
            <a:r>
              <a:rPr lang="en-US" sz="1400" i="1" dirty="0" err="1">
                <a:solidFill>
                  <a:schemeClr val="bg1"/>
                </a:solidFill>
                <a:latin typeface="TitilliumText14L" pitchFamily="2" charset="0"/>
                <a:cs typeface="Calibri"/>
              </a:rPr>
              <a:t>RuBase</a:t>
            </a:r>
            <a:r>
              <a:rPr lang="en-US" sz="1400" i="1" dirty="0">
                <a:solidFill>
                  <a:schemeClr val="bg1"/>
                </a:solidFill>
                <a:latin typeface="TitilliumText14L" pitchFamily="2" charset="0"/>
                <a:cs typeface="Calibri"/>
              </a:rPr>
              <a:t> team in </a:t>
            </a:r>
            <a:r>
              <a:rPr lang="en-US" sz="1400" i="1" dirty="0" err="1">
                <a:solidFill>
                  <a:schemeClr val="bg1"/>
                </a:solidFill>
                <a:latin typeface="TitilliumText14L" pitchFamily="2" charset="0"/>
                <a:cs typeface="Calibri"/>
              </a:rPr>
              <a:t>RelFinder</a:t>
            </a:r>
            <a:r>
              <a:rPr lang="en-US" sz="1400" i="1" dirty="0">
                <a:solidFill>
                  <a:schemeClr val="bg1"/>
                </a:solidFill>
                <a:latin typeface="TitilliumText14L" pitchFamily="2" charset="0"/>
                <a:cs typeface="Calibri"/>
              </a:rPr>
              <a:t>) ; map of </a:t>
            </a:r>
            <a:r>
              <a:rPr lang="en-US" sz="1400" i="1" dirty="0" err="1">
                <a:solidFill>
                  <a:schemeClr val="bg1"/>
                </a:solidFill>
                <a:latin typeface="TitilliumText14L" pitchFamily="2" charset="0"/>
                <a:cs typeface="Calibri"/>
              </a:rPr>
              <a:t>GosDuma</a:t>
            </a:r>
            <a:r>
              <a:rPr lang="en-US" sz="1400" i="1" dirty="0">
                <a:solidFill>
                  <a:schemeClr val="bg1"/>
                </a:solidFill>
                <a:latin typeface="TitilliumText14L" pitchFamily="2" charset="0"/>
                <a:cs typeface="Calibri"/>
              </a:rPr>
              <a:t> deputies’ birthplaces (created by </a:t>
            </a:r>
            <a:r>
              <a:rPr lang="en-US" sz="1400" i="1" dirty="0" err="1">
                <a:solidFill>
                  <a:schemeClr val="bg1"/>
                </a:solidFill>
                <a:latin typeface="TitilliumText14L" pitchFamily="2" charset="0"/>
                <a:cs typeface="Calibri"/>
              </a:rPr>
              <a:t>RuBase</a:t>
            </a:r>
            <a:r>
              <a:rPr lang="en-US" sz="1400" i="1" dirty="0">
                <a:solidFill>
                  <a:schemeClr val="bg1"/>
                </a:solidFill>
                <a:latin typeface="TitilliumText14L" pitchFamily="2" charset="0"/>
                <a:cs typeface="Calibri"/>
              </a:rPr>
              <a:t> team in </a:t>
            </a:r>
            <a:r>
              <a:rPr lang="en-US" sz="1400" i="1" dirty="0" err="1">
                <a:solidFill>
                  <a:schemeClr val="bg1"/>
                </a:solidFill>
                <a:latin typeface="TitilliumText14L" pitchFamily="2" charset="0"/>
                <a:cs typeface="Calibri"/>
              </a:rPr>
              <a:t>Wikidata</a:t>
            </a:r>
            <a:r>
              <a:rPr lang="en-US" sz="1400" i="1" dirty="0">
                <a:solidFill>
                  <a:schemeClr val="bg1"/>
                </a:solidFill>
                <a:latin typeface="TitilliumText14L" pitchFamily="2" charset="0"/>
                <a:cs typeface="Calibri"/>
              </a:rPr>
              <a:t> query service), map of Twitter bot accounts (+ their friends and followers) – Lawrence Alexander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2D5821-155D-4923-9841-519B2A35CBA1}"/>
              </a:ext>
            </a:extLst>
          </p:cNvPr>
          <p:cNvGrpSpPr/>
          <p:nvPr/>
        </p:nvGrpSpPr>
        <p:grpSpPr>
          <a:xfrm>
            <a:off x="213073" y="1009717"/>
            <a:ext cx="4309210" cy="4850853"/>
            <a:chOff x="430924" y="476441"/>
            <a:chExt cx="3786351" cy="426227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24CC406-0425-47BA-9D5B-19A29EB27C5E}"/>
                </a:ext>
              </a:extLst>
            </p:cNvPr>
            <p:cNvGrpSpPr/>
            <p:nvPr/>
          </p:nvGrpSpPr>
          <p:grpSpPr>
            <a:xfrm>
              <a:off x="430924" y="476442"/>
              <a:ext cx="3786351" cy="4262273"/>
              <a:chOff x="249840" y="1484708"/>
              <a:chExt cx="3786351" cy="4262273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883AE5CF-A94B-44AB-9816-BE5AC1055AE7}"/>
                  </a:ext>
                </a:extLst>
              </p:cNvPr>
              <p:cNvGrpSpPr/>
              <p:nvPr/>
            </p:nvGrpSpPr>
            <p:grpSpPr>
              <a:xfrm>
                <a:off x="249840" y="2256314"/>
                <a:ext cx="3786351" cy="3490667"/>
                <a:chOff x="651479" y="2239573"/>
                <a:chExt cx="3786351" cy="3490667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3F956029-BE9F-4A0A-BEA1-A893B89106AD}"/>
                    </a:ext>
                  </a:extLst>
                </p:cNvPr>
                <p:cNvGrpSpPr/>
                <p:nvPr/>
              </p:nvGrpSpPr>
              <p:grpSpPr>
                <a:xfrm>
                  <a:off x="651479" y="2990830"/>
                  <a:ext cx="3786351" cy="2739410"/>
                  <a:chOff x="651479" y="1801284"/>
                  <a:chExt cx="3786351" cy="2739410"/>
                </a:xfrm>
              </p:grpSpPr>
              <p:pic>
                <p:nvPicPr>
                  <p:cNvPr id="23" name="Picture 4" descr="Image result for wikidata">
                    <a:extLst>
                      <a:ext uri="{FF2B5EF4-FFF2-40B4-BE49-F238E27FC236}">
                        <a16:creationId xmlns:a16="http://schemas.microsoft.com/office/drawing/2014/main" id="{838CDF0D-1CFE-4163-A235-9EB308BB1C3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59819" y="1801285"/>
                    <a:ext cx="1790554" cy="1265922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</p:pic>
              <p:pic>
                <p:nvPicPr>
                  <p:cNvPr id="24" name="Picture 2" descr="https://wiki.dbpedia.org/sites/default/files/DBpediaLogoFull.png">
                    <a:extLst>
                      <a:ext uri="{FF2B5EF4-FFF2-40B4-BE49-F238E27FC236}">
                        <a16:creationId xmlns:a16="http://schemas.microsoft.com/office/drawing/2014/main" id="{B4505367-3F4E-4596-B232-BB87C663630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89412" y="1801284"/>
                    <a:ext cx="2048418" cy="1265922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</p:pic>
              <p:pic>
                <p:nvPicPr>
                  <p:cNvPr id="25" name="Picture 2" descr="Image result for cia world factbook">
                    <a:extLst>
                      <a:ext uri="{FF2B5EF4-FFF2-40B4-BE49-F238E27FC236}">
                        <a16:creationId xmlns:a16="http://schemas.microsoft.com/office/drawing/2014/main" id="{7FBCE0EF-8799-4241-97BF-CCB39B157F7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51479" y="3067206"/>
                    <a:ext cx="3785054" cy="147348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21" name="Picture 4" descr="https://www.mpi-inf.mpg.de/fileadmin/_migrated/RTE/RTEmagicC_yago_logo_mainpage.png.png">
                  <a:extLst>
                    <a:ext uri="{FF2B5EF4-FFF2-40B4-BE49-F238E27FC236}">
                      <a16:creationId xmlns:a16="http://schemas.microsoft.com/office/drawing/2014/main" id="{CABFCDF8-7A9D-40DC-8413-0FB755F198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0435" y="2256314"/>
                  <a:ext cx="1481932" cy="73355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6" descr="https://blog.gdeltproject.org/wp-content/uploads/2015-gdelt-api.png">
                  <a:extLst>
                    <a:ext uri="{FF2B5EF4-FFF2-40B4-BE49-F238E27FC236}">
                      <a16:creationId xmlns:a16="http://schemas.microsoft.com/office/drawing/2014/main" id="{08496AC1-A86A-439F-B29A-0010558B00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963" t="35405" r="44592" b="42108"/>
                <a:stretch/>
              </p:blipFill>
              <p:spPr bwMode="auto">
                <a:xfrm>
                  <a:off x="2142367" y="2239573"/>
                  <a:ext cx="2289367" cy="75029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9" name="Picture 8" descr="Cycorp">
                <a:extLst>
                  <a:ext uri="{FF2B5EF4-FFF2-40B4-BE49-F238E27FC236}">
                    <a16:creationId xmlns:a16="http://schemas.microsoft.com/office/drawing/2014/main" id="{EABD248A-6D8F-452E-83E8-5B4D9EED54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5031" y="1484708"/>
                <a:ext cx="1856037" cy="791911"/>
              </a:xfrm>
              <a:prstGeom prst="rect">
                <a:avLst/>
              </a:prstGeom>
              <a:solidFill>
                <a:schemeClr val="tx1"/>
              </a:solidFill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5EE721B-00E8-46D2-8FFD-9CB906D477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b="8626"/>
            <a:stretch/>
          </p:blipFill>
          <p:spPr>
            <a:xfrm>
              <a:off x="2862153" y="476441"/>
              <a:ext cx="774221" cy="791910"/>
            </a:xfrm>
            <a:prstGeom prst="rect">
              <a:avLst/>
            </a:prstGeom>
          </p:spPr>
        </p:pic>
      </p:grpSp>
      <p:pic>
        <p:nvPicPr>
          <p:cNvPr id="26" name="Picture 2" descr="https://noduslabs.com/wp-content/uploads/2015/01/putin-siloviki-sistema-political-network-graph.png">
            <a:extLst>
              <a:ext uri="{FF2B5EF4-FFF2-40B4-BE49-F238E27FC236}">
                <a16:creationId xmlns:a16="http://schemas.microsoft.com/office/drawing/2014/main" id="{F90C135D-250D-465F-ADD1-0B54923B3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926" y="3065828"/>
            <a:ext cx="3586115" cy="379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86E76D0-D3DF-4DE3-B168-9C1CF29734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096" y="-120175"/>
            <a:ext cx="6846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3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76C37-E539-4DDC-A53D-BAB249BDA4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Text - Examples: Rules-Based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8057B4-ABD0-4165-B2B4-0BDADD46A7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Automated Event Datasets</a:t>
            </a:r>
          </a:p>
        </p:txBody>
      </p:sp>
    </p:spTree>
    <p:extLst>
      <p:ext uri="{BB962C8B-B14F-4D97-AF65-F5344CB8AC3E}">
        <p14:creationId xmlns:p14="http://schemas.microsoft.com/office/powerpoint/2010/main" val="1498719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roup 145"/>
          <p:cNvGrpSpPr/>
          <p:nvPr/>
        </p:nvGrpSpPr>
        <p:grpSpPr>
          <a:xfrm>
            <a:off x="820616" y="817296"/>
            <a:ext cx="10973776" cy="5309772"/>
            <a:chOff x="820615" y="1129813"/>
            <a:chExt cx="10973776" cy="5309772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667601AD-2E1F-4257-8A53-DDEA34FAAFF6}"/>
                </a:ext>
              </a:extLst>
            </p:cNvPr>
            <p:cNvSpPr/>
            <p:nvPr/>
          </p:nvSpPr>
          <p:spPr>
            <a:xfrm>
              <a:off x="820615" y="1129813"/>
              <a:ext cx="2213987" cy="1218906"/>
            </a:xfrm>
            <a:prstGeom prst="cloud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64"/>
              <a:r>
                <a:rPr lang="en-US" sz="2400" b="1" dirty="0">
                  <a:solidFill>
                    <a:prstClr val="white"/>
                  </a:solidFill>
                  <a:latin typeface="TitilliumText14L" pitchFamily="2" charset="0"/>
                </a:rPr>
                <a:t>Sources</a:t>
              </a:r>
              <a:endParaRPr lang="en-US" sz="1600" b="1" dirty="0">
                <a:solidFill>
                  <a:prstClr val="white"/>
                </a:solidFill>
                <a:latin typeface="TitilliumText14L" pitchFamily="2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0BB113F-C857-486A-8873-1C79EFB15508}"/>
                </a:ext>
              </a:extLst>
            </p:cNvPr>
            <p:cNvSpPr/>
            <p:nvPr/>
          </p:nvSpPr>
          <p:spPr>
            <a:xfrm>
              <a:off x="3634984" y="1171952"/>
              <a:ext cx="1282827" cy="113462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64"/>
              <a:r>
                <a:rPr lang="en-US" sz="2000" dirty="0">
                  <a:solidFill>
                    <a:prstClr val="white"/>
                  </a:solidFill>
                  <a:latin typeface="TitilliumText14L" pitchFamily="2" charset="0"/>
                </a:rPr>
                <a:t>Scraper</a:t>
              </a:r>
            </a:p>
          </p:txBody>
        </p:sp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0F646936-8237-42F8-AB6D-B6D51A200890}"/>
                </a:ext>
              </a:extLst>
            </p:cNvPr>
            <p:cNvSpPr/>
            <p:nvPr/>
          </p:nvSpPr>
          <p:spPr>
            <a:xfrm>
              <a:off x="9466012" y="1200981"/>
              <a:ext cx="1954750" cy="1078288"/>
            </a:xfrm>
            <a:prstGeom prst="rightArrow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64"/>
              <a:r>
                <a:rPr lang="en-US" dirty="0">
                  <a:solidFill>
                    <a:prstClr val="white"/>
                  </a:solidFill>
                  <a:latin typeface="TitilliumText14L" pitchFamily="2" charset="0"/>
                </a:rPr>
                <a:t>scraper_</a:t>
              </a:r>
            </a:p>
            <a:p>
              <a:pPr algn="ctr" defTabSz="914364"/>
              <a:r>
                <a:rPr lang="en-US" dirty="0">
                  <a:solidFill>
                    <a:prstClr val="white"/>
                  </a:solidFill>
                  <a:latin typeface="TitilliumText14L" pitchFamily="2" charset="0"/>
                </a:rPr>
                <a:t>connection.py</a:t>
              </a:r>
            </a:p>
          </p:txBody>
        </p:sp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42678150-DAFA-471A-98EB-D6BDFEBDBAFE}"/>
                </a:ext>
              </a:extLst>
            </p:cNvPr>
            <p:cNvSpPr/>
            <p:nvPr/>
          </p:nvSpPr>
          <p:spPr>
            <a:xfrm>
              <a:off x="10314002" y="3148261"/>
              <a:ext cx="1391920" cy="1158205"/>
            </a:xfrm>
            <a:prstGeom prst="parallelogram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64"/>
              <a:r>
                <a:rPr lang="en-US" sz="2000" dirty="0">
                  <a:solidFill>
                    <a:prstClr val="white"/>
                  </a:solidFill>
                  <a:latin typeface="TitilliumText14L" pitchFamily="2" charset="0"/>
                </a:rPr>
                <a:t>JSON</a:t>
              </a:r>
            </a:p>
          </p:txBody>
        </p:sp>
        <p:sp>
          <p:nvSpPr>
            <p:cNvPr id="9" name="Arrow: Left 8">
              <a:extLst>
                <a:ext uri="{FF2B5EF4-FFF2-40B4-BE49-F238E27FC236}">
                  <a16:creationId xmlns:a16="http://schemas.microsoft.com/office/drawing/2014/main" id="{F6EB9CA1-1911-4D35-A0F6-F8143DE9EC3E}"/>
                </a:ext>
              </a:extLst>
            </p:cNvPr>
            <p:cNvSpPr/>
            <p:nvPr/>
          </p:nvSpPr>
          <p:spPr>
            <a:xfrm>
              <a:off x="8313160" y="3236788"/>
              <a:ext cx="1676742" cy="981151"/>
            </a:xfrm>
            <a:prstGeom prst="leftArrow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64"/>
              <a:r>
                <a:rPr lang="en-US" dirty="0">
                  <a:solidFill>
                    <a:prstClr val="white"/>
                  </a:solidFill>
                  <a:latin typeface="TitilliumText14L" pitchFamily="2" charset="0"/>
                </a:rPr>
                <a:t>formatter.py</a:t>
              </a:r>
            </a:p>
          </p:txBody>
        </p:sp>
        <p:sp>
          <p:nvSpPr>
            <p:cNvPr id="10" name="Flowchart: Document 9">
              <a:extLst>
                <a:ext uri="{FF2B5EF4-FFF2-40B4-BE49-F238E27FC236}">
                  <a16:creationId xmlns:a16="http://schemas.microsoft.com/office/drawing/2014/main" id="{9867AC57-DF26-47CB-9BDB-1484E156714A}"/>
                </a:ext>
              </a:extLst>
            </p:cNvPr>
            <p:cNvSpPr/>
            <p:nvPr/>
          </p:nvSpPr>
          <p:spPr>
            <a:xfrm>
              <a:off x="6184477" y="3021812"/>
              <a:ext cx="1760190" cy="1427860"/>
            </a:xfrm>
            <a:prstGeom prst="flowChartDocumen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64"/>
              <a:r>
                <a:rPr lang="en-US" sz="2000" dirty="0">
                  <a:solidFill>
                    <a:prstClr val="white"/>
                  </a:solidFill>
                  <a:latin typeface="TitilliumText14L" pitchFamily="2" charset="0"/>
                </a:rPr>
                <a:t>Formatted event records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CF08FD3E-24E2-4099-8693-1BCA9DFDCFFC}"/>
                </a:ext>
              </a:extLst>
            </p:cNvPr>
            <p:cNvSpPr/>
            <p:nvPr/>
          </p:nvSpPr>
          <p:spPr>
            <a:xfrm>
              <a:off x="991305" y="4977075"/>
              <a:ext cx="1644142" cy="1462510"/>
            </a:xfrm>
            <a:prstGeom prst="parallelogram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64"/>
              <a:r>
                <a:rPr lang="en-US" sz="2000" dirty="0">
                  <a:solidFill>
                    <a:prstClr val="white"/>
                  </a:solidFill>
                  <a:latin typeface="TitilliumText14L" pitchFamily="2" charset="0"/>
                </a:rPr>
                <a:t>Full event data</a:t>
              </a:r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2216484D-B2DE-46C2-8799-1739D2E0B545}"/>
                </a:ext>
              </a:extLst>
            </p:cNvPr>
            <p:cNvSpPr/>
            <p:nvPr/>
          </p:nvSpPr>
          <p:spPr>
            <a:xfrm>
              <a:off x="5181971" y="5080803"/>
              <a:ext cx="1724901" cy="1255054"/>
            </a:xfrm>
            <a:prstGeom prst="parallelogram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64"/>
              <a:r>
                <a:rPr lang="en-US" sz="1600" dirty="0">
                  <a:solidFill>
                    <a:prstClr val="white"/>
                  </a:solidFill>
                  <a:latin typeface="TitilliumText14L" pitchFamily="2" charset="0"/>
                </a:rPr>
                <a:t>Duplicates/Unique</a:t>
              </a:r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A1BA67E2-4E4E-4463-90D3-32636541415C}"/>
                </a:ext>
              </a:extLst>
            </p:cNvPr>
            <p:cNvSpPr/>
            <p:nvPr/>
          </p:nvSpPr>
          <p:spPr>
            <a:xfrm>
              <a:off x="7126308" y="5238773"/>
              <a:ext cx="2131793" cy="939113"/>
            </a:xfrm>
            <a:prstGeom prst="rightArrow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64"/>
              <a:r>
                <a:rPr lang="en-US" sz="1700" dirty="0">
                  <a:solidFill>
                    <a:prstClr val="white"/>
                  </a:solidFill>
                  <a:latin typeface="TitilliumText14L" pitchFamily="2" charset="0"/>
                </a:rPr>
                <a:t>phox_uploader.py</a:t>
              </a:r>
            </a:p>
          </p:txBody>
        </p:sp>
        <p:sp>
          <p:nvSpPr>
            <p:cNvPr id="17" name="Cloud 16">
              <a:extLst>
                <a:ext uri="{FF2B5EF4-FFF2-40B4-BE49-F238E27FC236}">
                  <a16:creationId xmlns:a16="http://schemas.microsoft.com/office/drawing/2014/main" id="{2FB3C107-2B11-47E5-8647-DB9C48EE0422}"/>
                </a:ext>
              </a:extLst>
            </p:cNvPr>
            <p:cNvSpPr/>
            <p:nvPr/>
          </p:nvSpPr>
          <p:spPr>
            <a:xfrm>
              <a:off x="9580404" y="5056745"/>
              <a:ext cx="2213987" cy="1303169"/>
            </a:xfrm>
            <a:prstGeom prst="cloud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64"/>
              <a:r>
                <a:rPr lang="en-US" sz="2400" b="1" dirty="0">
                  <a:solidFill>
                    <a:prstClr val="white"/>
                  </a:solidFill>
                  <a:latin typeface="TitilliumText14L" pitchFamily="2" charset="0"/>
                </a:rPr>
                <a:t>Server</a:t>
              </a:r>
              <a:endParaRPr lang="en-US" sz="1600" b="1" dirty="0">
                <a:solidFill>
                  <a:prstClr val="white"/>
                </a:solidFill>
                <a:latin typeface="TitilliumText14L" pitchFamily="2" charset="0"/>
              </a:endParaRPr>
            </a:p>
          </p:txBody>
        </p:sp>
        <p:sp>
          <p:nvSpPr>
            <p:cNvPr id="12" name="Flowchart: Magnetic Disk 11">
              <a:extLst>
                <a:ext uri="{FF2B5EF4-FFF2-40B4-BE49-F238E27FC236}">
                  <a16:creationId xmlns:a16="http://schemas.microsoft.com/office/drawing/2014/main" id="{263A9AB3-C76A-461D-BF19-7F1E30065A01}"/>
                </a:ext>
              </a:extLst>
            </p:cNvPr>
            <p:cNvSpPr/>
            <p:nvPr/>
          </p:nvSpPr>
          <p:spPr>
            <a:xfrm>
              <a:off x="5605527" y="1171944"/>
              <a:ext cx="1391920" cy="1134643"/>
            </a:xfrm>
            <a:prstGeom prst="flowChartMagneticDisk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64"/>
              <a:r>
                <a:rPr lang="en-US" sz="2000">
                  <a:solidFill>
                    <a:prstClr val="white"/>
                  </a:solidFill>
                  <a:latin typeface="TitilliumText14L" pitchFamily="2" charset="0"/>
                </a:rPr>
                <a:t>MongoDB</a:t>
              </a:r>
              <a:endParaRPr lang="en-US" sz="2000" dirty="0">
                <a:solidFill>
                  <a:prstClr val="white"/>
                </a:solidFill>
                <a:latin typeface="TitilliumText14L" pitchFamily="2" charset="0"/>
              </a:endParaRPr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521CB1C7-5073-4BEF-8B4C-1EA388B580A0}"/>
                </a:ext>
              </a:extLst>
            </p:cNvPr>
            <p:cNvSpPr/>
            <p:nvPr/>
          </p:nvSpPr>
          <p:spPr>
            <a:xfrm>
              <a:off x="2912030" y="5157748"/>
              <a:ext cx="2036261" cy="1097084"/>
            </a:xfrm>
            <a:prstGeom prst="rightArrow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64"/>
              <a:r>
                <a:rPr lang="en-US" sz="1700" dirty="0">
                  <a:solidFill>
                    <a:prstClr val="white"/>
                  </a:solidFill>
                  <a:latin typeface="TitilliumText14L" pitchFamily="2" charset="0"/>
                </a:rPr>
                <a:t>onadayformater.py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B4A3EB2-A51D-47D4-BCAA-36C289D8A5AA}"/>
                </a:ext>
              </a:extLst>
            </p:cNvPr>
            <p:cNvCxnSpPr>
              <a:cxnSpLocks/>
              <a:stCxn id="3" idx="0"/>
              <a:endCxn id="4" idx="1"/>
            </p:cNvCxnSpPr>
            <p:nvPr/>
          </p:nvCxnSpPr>
          <p:spPr>
            <a:xfrm>
              <a:off x="3032757" y="1739266"/>
              <a:ext cx="602227" cy="1"/>
            </a:xfrm>
            <a:prstGeom prst="straightConnector1">
              <a:avLst/>
            </a:prstGeom>
            <a:ln w="603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92F3697-5E4C-4228-BF5A-DCDED310AA82}"/>
                </a:ext>
              </a:extLst>
            </p:cNvPr>
            <p:cNvCxnSpPr>
              <a:cxnSpLocks/>
              <a:stCxn id="4" idx="3"/>
              <a:endCxn id="12" idx="2"/>
            </p:cNvCxnSpPr>
            <p:nvPr/>
          </p:nvCxnSpPr>
          <p:spPr>
            <a:xfrm flipV="1">
              <a:off x="4917811" y="1739266"/>
              <a:ext cx="687716" cy="1"/>
            </a:xfrm>
            <a:prstGeom prst="straightConnector1">
              <a:avLst/>
            </a:prstGeom>
            <a:ln w="603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1840A8F-73EE-43C1-B1B8-BC49E01FD0DE}"/>
                </a:ext>
              </a:extLst>
            </p:cNvPr>
            <p:cNvCxnSpPr>
              <a:cxnSpLocks/>
              <a:stCxn id="12" idx="4"/>
              <a:endCxn id="35" idx="1"/>
            </p:cNvCxnSpPr>
            <p:nvPr/>
          </p:nvCxnSpPr>
          <p:spPr>
            <a:xfrm>
              <a:off x="6997447" y="1739266"/>
              <a:ext cx="586194" cy="1"/>
            </a:xfrm>
            <a:prstGeom prst="straightConnector1">
              <a:avLst/>
            </a:prstGeom>
            <a:ln w="603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or: Curved 31">
              <a:extLst>
                <a:ext uri="{FF2B5EF4-FFF2-40B4-BE49-F238E27FC236}">
                  <a16:creationId xmlns:a16="http://schemas.microsoft.com/office/drawing/2014/main" id="{4A17535C-7D51-4E81-87AE-DEA53E5DF2E0}"/>
                </a:ext>
              </a:extLst>
            </p:cNvPr>
            <p:cNvCxnSpPr>
              <a:cxnSpLocks/>
              <a:stCxn id="5" idx="3"/>
              <a:endCxn id="8" idx="2"/>
            </p:cNvCxnSpPr>
            <p:nvPr/>
          </p:nvCxnSpPr>
          <p:spPr>
            <a:xfrm>
              <a:off x="11420762" y="1740125"/>
              <a:ext cx="140384" cy="1987239"/>
            </a:xfrm>
            <a:prstGeom prst="curvedConnector3">
              <a:avLst>
                <a:gd name="adj1" fmla="val 365968"/>
              </a:avLst>
            </a:prstGeom>
            <a:ln w="603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637D38D-720B-4159-8198-E800B6249B8C}"/>
                </a:ext>
              </a:extLst>
            </p:cNvPr>
            <p:cNvCxnSpPr>
              <a:cxnSpLocks/>
              <a:stCxn id="9" idx="1"/>
              <a:endCxn id="10" idx="3"/>
            </p:cNvCxnSpPr>
            <p:nvPr/>
          </p:nvCxnSpPr>
          <p:spPr>
            <a:xfrm flipH="1">
              <a:off x="7944667" y="3727364"/>
              <a:ext cx="368493" cy="8378"/>
            </a:xfrm>
            <a:prstGeom prst="straightConnector1">
              <a:avLst/>
            </a:prstGeom>
            <a:ln w="603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492A6672-CBF6-40E1-8D3F-DAF95FEDE1A5}"/>
                </a:ext>
              </a:extLst>
            </p:cNvPr>
            <p:cNvCxnSpPr>
              <a:cxnSpLocks/>
              <a:stCxn id="13" idx="2"/>
              <a:endCxn id="19" idx="1"/>
            </p:cNvCxnSpPr>
            <p:nvPr/>
          </p:nvCxnSpPr>
          <p:spPr>
            <a:xfrm flipV="1">
              <a:off x="2452633" y="5706290"/>
              <a:ext cx="459397" cy="2040"/>
            </a:xfrm>
            <a:prstGeom prst="straightConnector1">
              <a:avLst/>
            </a:prstGeom>
            <a:ln w="603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or: Curved 39">
              <a:extLst>
                <a:ext uri="{FF2B5EF4-FFF2-40B4-BE49-F238E27FC236}">
                  <a16:creationId xmlns:a16="http://schemas.microsoft.com/office/drawing/2014/main" id="{6D18FF97-2677-4287-A187-06565DF553B2}"/>
                </a:ext>
              </a:extLst>
            </p:cNvPr>
            <p:cNvCxnSpPr>
              <a:cxnSpLocks/>
              <a:stCxn id="75" idx="1"/>
              <a:endCxn id="13" idx="5"/>
            </p:cNvCxnSpPr>
            <p:nvPr/>
          </p:nvCxnSpPr>
          <p:spPr>
            <a:xfrm rot="10800000" flipH="1" flipV="1">
              <a:off x="1147589" y="3736412"/>
              <a:ext cx="26530" cy="1971918"/>
            </a:xfrm>
            <a:prstGeom prst="curvedConnector3">
              <a:avLst>
                <a:gd name="adj1" fmla="val -1450750"/>
              </a:avLst>
            </a:prstGeom>
            <a:ln w="603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D9AE1581-DAB4-4551-9418-353282B00687}"/>
                </a:ext>
              </a:extLst>
            </p:cNvPr>
            <p:cNvCxnSpPr>
              <a:stCxn id="19" idx="3"/>
              <a:endCxn id="15" idx="5"/>
            </p:cNvCxnSpPr>
            <p:nvPr/>
          </p:nvCxnSpPr>
          <p:spPr>
            <a:xfrm>
              <a:off x="4948291" y="5706290"/>
              <a:ext cx="390562" cy="2040"/>
            </a:xfrm>
            <a:prstGeom prst="straightConnector1">
              <a:avLst/>
            </a:prstGeom>
            <a:ln w="603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98CC3C3-98F6-40E1-BAF1-98A87839304A}"/>
                </a:ext>
              </a:extLst>
            </p:cNvPr>
            <p:cNvCxnSpPr>
              <a:stCxn id="15" idx="2"/>
              <a:endCxn id="16" idx="1"/>
            </p:cNvCxnSpPr>
            <p:nvPr/>
          </p:nvCxnSpPr>
          <p:spPr>
            <a:xfrm>
              <a:off x="6749990" y="5708330"/>
              <a:ext cx="376318" cy="0"/>
            </a:xfrm>
            <a:prstGeom prst="straightConnector1">
              <a:avLst/>
            </a:prstGeom>
            <a:ln w="603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BB113F-C857-486A-8873-1C79EFB15508}"/>
                </a:ext>
              </a:extLst>
            </p:cNvPr>
            <p:cNvSpPr/>
            <p:nvPr/>
          </p:nvSpPr>
          <p:spPr>
            <a:xfrm>
              <a:off x="7583641" y="1171952"/>
              <a:ext cx="1368697" cy="113462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64"/>
              <a:r>
                <a:rPr lang="en-US" sz="2000" dirty="0">
                  <a:solidFill>
                    <a:prstClr val="white"/>
                  </a:solidFill>
                  <a:latin typeface="TitilliumText14L" pitchFamily="2" charset="0"/>
                </a:rPr>
                <a:t>CoreNLP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1840A8F-73EE-43C1-B1B8-BC49E01FD0DE}"/>
                </a:ext>
              </a:extLst>
            </p:cNvPr>
            <p:cNvCxnSpPr>
              <a:cxnSpLocks/>
              <a:stCxn id="35" idx="3"/>
              <a:endCxn id="5" idx="1"/>
            </p:cNvCxnSpPr>
            <p:nvPr/>
          </p:nvCxnSpPr>
          <p:spPr>
            <a:xfrm>
              <a:off x="8952338" y="1739267"/>
              <a:ext cx="513674" cy="858"/>
            </a:xfrm>
            <a:prstGeom prst="straightConnector1">
              <a:avLst/>
            </a:prstGeom>
            <a:ln w="603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637D38D-720B-4159-8198-E800B6249B8C}"/>
                </a:ext>
              </a:extLst>
            </p:cNvPr>
            <p:cNvCxnSpPr>
              <a:cxnSpLocks/>
              <a:stCxn id="8" idx="5"/>
              <a:endCxn id="9" idx="3"/>
            </p:cNvCxnSpPr>
            <p:nvPr/>
          </p:nvCxnSpPr>
          <p:spPr>
            <a:xfrm flipH="1">
              <a:off x="9989902" y="3727364"/>
              <a:ext cx="468876" cy="0"/>
            </a:xfrm>
            <a:prstGeom prst="straightConnector1">
              <a:avLst/>
            </a:prstGeom>
            <a:ln w="603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398CC3C3-98F6-40E1-BAF1-98A87839304A}"/>
                </a:ext>
              </a:extLst>
            </p:cNvPr>
            <p:cNvCxnSpPr>
              <a:endCxn id="17" idx="2"/>
            </p:cNvCxnSpPr>
            <p:nvPr/>
          </p:nvCxnSpPr>
          <p:spPr>
            <a:xfrm flipV="1">
              <a:off x="9269249" y="5708330"/>
              <a:ext cx="318022" cy="1"/>
            </a:xfrm>
            <a:prstGeom prst="straightConnector1">
              <a:avLst/>
            </a:prstGeom>
            <a:ln w="603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92A6672-CBF6-40E1-8D3F-DAF95FEDE1A5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>
              <a:off x="5535240" y="3735742"/>
              <a:ext cx="649237" cy="0"/>
            </a:xfrm>
            <a:prstGeom prst="straightConnector1">
              <a:avLst/>
            </a:prstGeom>
            <a:ln w="603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492A6672-CBF6-40E1-8D3F-DAF95FEDE1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20777" y="3735742"/>
              <a:ext cx="574622" cy="1340"/>
            </a:xfrm>
            <a:prstGeom prst="straightConnector1">
              <a:avLst/>
            </a:prstGeom>
            <a:ln w="603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3" name="Group 122"/>
            <p:cNvGrpSpPr/>
            <p:nvPr/>
          </p:nvGrpSpPr>
          <p:grpSpPr>
            <a:xfrm>
              <a:off x="3281910" y="2892214"/>
              <a:ext cx="2366817" cy="1677641"/>
              <a:chOff x="3007590" y="2786784"/>
              <a:chExt cx="2366817" cy="1677641"/>
            </a:xfrm>
            <a:solidFill>
              <a:schemeClr val="accent1"/>
            </a:solidFill>
          </p:grpSpPr>
          <p:sp>
            <p:nvSpPr>
              <p:cNvPr id="11" name="Flowchart: Process 10">
                <a:extLst>
                  <a:ext uri="{FF2B5EF4-FFF2-40B4-BE49-F238E27FC236}">
                    <a16:creationId xmlns:a16="http://schemas.microsoft.com/office/drawing/2014/main" id="{E028F8AB-A2B4-42E6-9FE6-8A7DE825D43E}"/>
                  </a:ext>
                </a:extLst>
              </p:cNvPr>
              <p:cNvSpPr/>
              <p:nvPr/>
            </p:nvSpPr>
            <p:spPr>
              <a:xfrm>
                <a:off x="3121079" y="2786784"/>
                <a:ext cx="2139841" cy="916531"/>
              </a:xfrm>
              <a:prstGeom prst="flowChartProcess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64"/>
                <a:r>
                  <a:rPr lang="en-US" sz="2000" dirty="0">
                    <a:solidFill>
                      <a:prstClr val="white"/>
                    </a:solidFill>
                    <a:latin typeface="TitilliumText14L" pitchFamily="2" charset="0"/>
                  </a:rPr>
                  <a:t>PETRARCH2</a:t>
                </a:r>
              </a:p>
            </p:txBody>
          </p:sp>
          <p:grpSp>
            <p:nvGrpSpPr>
              <p:cNvPr id="62" name="Group 61"/>
              <p:cNvGrpSpPr/>
              <p:nvPr/>
            </p:nvGrpSpPr>
            <p:grpSpPr>
              <a:xfrm>
                <a:off x="3007590" y="3863873"/>
                <a:ext cx="2366817" cy="600552"/>
                <a:chOff x="2732131" y="3729900"/>
                <a:chExt cx="2373402" cy="625290"/>
              </a:xfrm>
              <a:grpFill/>
            </p:grpSpPr>
            <p:sp>
              <p:nvSpPr>
                <p:cNvPr id="60" name="Snip Single Corner Rectangle 59"/>
                <p:cNvSpPr/>
                <p:nvPr/>
              </p:nvSpPr>
              <p:spPr>
                <a:xfrm>
                  <a:off x="2732131" y="3729906"/>
                  <a:ext cx="1151018" cy="625284"/>
                </a:xfrm>
                <a:prstGeom prst="snip1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64"/>
                  <a:r>
                    <a:rPr lang="en-US" sz="1400" dirty="0">
                      <a:solidFill>
                        <a:prstClr val="white"/>
                      </a:solidFill>
                      <a:latin typeface="TitilliumText14L" pitchFamily="2" charset="0"/>
                    </a:rPr>
                    <a:t>Verb</a:t>
                  </a:r>
                </a:p>
                <a:p>
                  <a:pPr algn="ctr" defTabSz="914364"/>
                  <a:r>
                    <a:rPr lang="en-US" sz="1400" dirty="0">
                      <a:solidFill>
                        <a:prstClr val="white"/>
                      </a:solidFill>
                      <a:latin typeface="TitilliumText14L" pitchFamily="2" charset="0"/>
                    </a:rPr>
                    <a:t>dictionaries</a:t>
                  </a:r>
                </a:p>
              </p:txBody>
            </p:sp>
            <p:sp>
              <p:nvSpPr>
                <p:cNvPr id="61" name="Snip Single Corner Rectangle 60"/>
                <p:cNvSpPr/>
                <p:nvPr/>
              </p:nvSpPr>
              <p:spPr>
                <a:xfrm>
                  <a:off x="3954513" y="3729900"/>
                  <a:ext cx="1151020" cy="625284"/>
                </a:xfrm>
                <a:prstGeom prst="snip1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64"/>
                  <a:r>
                    <a:rPr lang="en-US" sz="1400" dirty="0">
                      <a:solidFill>
                        <a:prstClr val="white"/>
                      </a:solidFill>
                      <a:latin typeface="TitilliumText14L" pitchFamily="2" charset="0"/>
                    </a:rPr>
                    <a:t>Actor</a:t>
                  </a:r>
                </a:p>
                <a:p>
                  <a:pPr algn="ctr" defTabSz="914364"/>
                  <a:r>
                    <a:rPr lang="en-US" sz="1400" dirty="0">
                      <a:solidFill>
                        <a:prstClr val="white"/>
                      </a:solidFill>
                      <a:latin typeface="TitilliumText14L" pitchFamily="2" charset="0"/>
                    </a:rPr>
                    <a:t>dictionaries</a:t>
                  </a:r>
                </a:p>
              </p:txBody>
            </p:sp>
          </p:grpSp>
          <p:sp>
            <p:nvSpPr>
              <p:cNvPr id="63" name="Plus 62"/>
              <p:cNvSpPr/>
              <p:nvPr/>
            </p:nvSpPr>
            <p:spPr>
              <a:xfrm>
                <a:off x="4086038" y="3707259"/>
                <a:ext cx="179764" cy="179764"/>
              </a:xfrm>
              <a:prstGeom prst="mathPlus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64"/>
                <a:endParaRPr lang="uk-UA" sz="2400" dirty="0">
                  <a:solidFill>
                    <a:prstClr val="white"/>
                  </a:solidFill>
                  <a:latin typeface="TitilliumText14L" pitchFamily="2" charset="0"/>
                </a:endParaRPr>
              </a:p>
            </p:txBody>
          </p:sp>
        </p:grpSp>
        <p:sp>
          <p:nvSpPr>
            <p:cNvPr id="75" name="Rounded Rectangle 74"/>
            <p:cNvSpPr/>
            <p:nvPr/>
          </p:nvSpPr>
          <p:spPr>
            <a:xfrm>
              <a:off x="1147589" y="3021812"/>
              <a:ext cx="1673188" cy="1429200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64"/>
              <a:r>
                <a:rPr lang="en-US" sz="2400" dirty="0">
                  <a:solidFill>
                    <a:prstClr val="white"/>
                  </a:solidFill>
                  <a:latin typeface="TitilliumText14L" pitchFamily="2" charset="0"/>
                </a:rPr>
                <a:t>Geocoder</a:t>
              </a:r>
              <a:endParaRPr lang="uk-UA" sz="2400" dirty="0">
                <a:solidFill>
                  <a:prstClr val="white"/>
                </a:solidFill>
                <a:latin typeface="TitilliumText14L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7905C2-292C-4828-BBEF-26FFBC8E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Text - Examples: Event datasets</a:t>
            </a:r>
          </a:p>
        </p:txBody>
      </p:sp>
    </p:spTree>
    <p:extLst>
      <p:ext uri="{BB962C8B-B14F-4D97-AF65-F5344CB8AC3E}">
        <p14:creationId xmlns:p14="http://schemas.microsoft.com/office/powerpoint/2010/main" val="1181495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FE00A-FB26-47B9-BDB4-3ED950EB6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 example</a:t>
            </a:r>
          </a:p>
        </p:txBody>
      </p:sp>
      <p:pic>
        <p:nvPicPr>
          <p:cNvPr id="3" name="Picture 2" descr="https://rizzoma.com/r/files/0c61b501adf6f847b34d2fd3115c8af2-b14483fdd1a86f9d1e3d9f92220b16c4-0-0.7031226728557161">
            <a:extLst>
              <a:ext uri="{FF2B5EF4-FFF2-40B4-BE49-F238E27FC236}">
                <a16:creationId xmlns:a16="http://schemas.microsoft.com/office/drawing/2014/main" id="{2A84CAED-3584-4ED2-A82A-AB05EA6A6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48" y="850234"/>
            <a:ext cx="7832232" cy="59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94D7E7-17A0-42AB-9235-8D25658BF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97" y="1700808"/>
            <a:ext cx="11793522" cy="2309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3D8C6B-128D-4AF2-A535-91DCDD213939}"/>
              </a:ext>
            </a:extLst>
          </p:cNvPr>
          <p:cNvSpPr txBox="1"/>
          <p:nvPr/>
        </p:nvSpPr>
        <p:spPr>
          <a:xfrm>
            <a:off x="991006" y="4213827"/>
            <a:ext cx="10807767" cy="1421928"/>
          </a:xfrm>
          <a:prstGeom prst="rect">
            <a:avLst/>
          </a:prstGeom>
          <a:solidFill>
            <a:srgbClr val="F5F5F5">
              <a:alpha val="80000"/>
            </a:srgbClr>
          </a:solidFill>
        </p:spPr>
        <p:txBody>
          <a:bodyPr wrap="none" rtlCol="0">
            <a:spAutoFit/>
          </a:bodyPr>
          <a:lstStyle/>
          <a:p>
            <a:pPr defTabSz="1097280"/>
            <a:r>
              <a:rPr lang="en-US" sz="2160" b="1" dirty="0">
                <a:solidFill>
                  <a:prstClr val="black"/>
                </a:solidFill>
                <a:latin typeface="TitilliumText14L" pitchFamily="2" charset="0"/>
              </a:rPr>
              <a:t>Coding result:</a:t>
            </a:r>
          </a:p>
          <a:p>
            <a:pPr marL="342900" indent="-342900" defTabSz="1097280">
              <a:buFont typeface="Arial" panose="020B0604020202020204" pitchFamily="34" charset="0"/>
              <a:buChar char="•"/>
            </a:pPr>
            <a:r>
              <a:rPr lang="en-US" sz="2160" b="1" dirty="0">
                <a:solidFill>
                  <a:prstClr val="black"/>
                </a:solidFill>
                <a:latin typeface="TitilliumText14L" pitchFamily="2" charset="0"/>
              </a:rPr>
              <a:t>Source actor: ‘Dutch Military Intelligence’ -&gt;  actor code  NLDMILSPY </a:t>
            </a:r>
          </a:p>
          <a:p>
            <a:pPr marL="342900" indent="-342900" defTabSz="1097280">
              <a:buFont typeface="Arial" panose="020B0604020202020204" pitchFamily="34" charset="0"/>
              <a:buChar char="•"/>
            </a:pPr>
            <a:r>
              <a:rPr lang="en-US" sz="2160" b="1" dirty="0">
                <a:solidFill>
                  <a:prstClr val="black"/>
                </a:solidFill>
                <a:latin typeface="TitilliumText14L" pitchFamily="2" charset="0"/>
              </a:rPr>
              <a:t>Event:              ‘disrupted’                               -&gt; event code 160 (reduce relations- disrupt)</a:t>
            </a:r>
          </a:p>
          <a:p>
            <a:pPr marL="342900" indent="-342900" defTabSz="1097280">
              <a:buFont typeface="Arial" panose="020B0604020202020204" pitchFamily="34" charset="0"/>
              <a:buChar char="•"/>
            </a:pPr>
            <a:r>
              <a:rPr lang="en-US" sz="2160" b="1" dirty="0">
                <a:solidFill>
                  <a:prstClr val="black"/>
                </a:solidFill>
                <a:latin typeface="TitilliumText14L" pitchFamily="2" charset="0"/>
              </a:rPr>
              <a:t>Target actor:  ‘Russian (cyberattack)’          -&gt; actor code  RUS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A1A475-EEF5-4393-BB1F-9C9B197E49FF}"/>
              </a:ext>
            </a:extLst>
          </p:cNvPr>
          <p:cNvSpPr/>
          <p:nvPr/>
        </p:nvSpPr>
        <p:spPr>
          <a:xfrm>
            <a:off x="825015" y="1787218"/>
            <a:ext cx="3197155" cy="432048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ACCF5D-9720-4280-962A-1CF9482FC849}"/>
              </a:ext>
            </a:extLst>
          </p:cNvPr>
          <p:cNvSpPr/>
          <p:nvPr/>
        </p:nvSpPr>
        <p:spPr>
          <a:xfrm>
            <a:off x="3492763" y="2235295"/>
            <a:ext cx="2171189" cy="432048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BD533D-1C7D-45EE-971B-A8C85583C2CF}"/>
              </a:ext>
            </a:extLst>
          </p:cNvPr>
          <p:cNvSpPr/>
          <p:nvPr/>
        </p:nvSpPr>
        <p:spPr>
          <a:xfrm>
            <a:off x="6136692" y="2235295"/>
            <a:ext cx="4061620" cy="432048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6305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682AA82-F637-4A06-AEAE-3E5E964B2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78" y="1634849"/>
            <a:ext cx="10594427" cy="21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98B9A1-1E84-4459-B753-864D354CA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Natural Language Processing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307A7A-CB74-4D84-9067-BD2EAE47F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942" y="0"/>
            <a:ext cx="4542059" cy="7096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334B07-D943-4326-AE9D-EA4917232E46}"/>
              </a:ext>
            </a:extLst>
          </p:cNvPr>
          <p:cNvSpPr txBox="1"/>
          <p:nvPr/>
        </p:nvSpPr>
        <p:spPr>
          <a:xfrm>
            <a:off x="723900" y="1477189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b="1" dirty="0">
                <a:solidFill>
                  <a:prstClr val="white"/>
                </a:solidFill>
                <a:latin typeface="TitilliumText14L" pitchFamily="2" charset="0"/>
              </a:rPr>
              <a:t>Determiner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7CDB76-E8BC-4FF2-93F9-7F4E26F1B0BB}"/>
              </a:ext>
            </a:extLst>
          </p:cNvPr>
          <p:cNvSpPr txBox="1"/>
          <p:nvPr/>
        </p:nvSpPr>
        <p:spPr>
          <a:xfrm>
            <a:off x="1457493" y="2189718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b="1" dirty="0">
                <a:solidFill>
                  <a:prstClr val="white"/>
                </a:solidFill>
                <a:latin typeface="TitilliumText14L" pitchFamily="2" charset="0"/>
              </a:rPr>
              <a:t>Adjective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7DCC6F-46AB-489B-9C7B-DC81F32AD20F}"/>
              </a:ext>
            </a:extLst>
          </p:cNvPr>
          <p:cNvSpPr txBox="1"/>
          <p:nvPr/>
        </p:nvSpPr>
        <p:spPr>
          <a:xfrm>
            <a:off x="2371892" y="1477189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b="1" dirty="0">
                <a:solidFill>
                  <a:prstClr val="white"/>
                </a:solidFill>
                <a:latin typeface="TitilliumText14L" pitchFamily="2" charset="0"/>
              </a:rPr>
              <a:t>Noun, sing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12D7E6-3D26-4BFC-9623-9D0DCD178125}"/>
              </a:ext>
            </a:extLst>
          </p:cNvPr>
          <p:cNvSpPr txBox="1"/>
          <p:nvPr/>
        </p:nvSpPr>
        <p:spPr>
          <a:xfrm>
            <a:off x="3083093" y="2179155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b="1" dirty="0">
                <a:solidFill>
                  <a:prstClr val="white"/>
                </a:solidFill>
                <a:latin typeface="TitilliumText14L" pitchFamily="2" charset="0"/>
              </a:rPr>
              <a:t>Preposition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B10422-F480-4979-BA43-8D5056AC953F}"/>
              </a:ext>
            </a:extLst>
          </p:cNvPr>
          <p:cNvSpPr txBox="1"/>
          <p:nvPr/>
        </p:nvSpPr>
        <p:spPr>
          <a:xfrm>
            <a:off x="8048792" y="1477189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b="1" dirty="0">
                <a:solidFill>
                  <a:prstClr val="white"/>
                </a:solidFill>
                <a:latin typeface="TitilliumText14L" pitchFamily="2" charset="0"/>
              </a:rPr>
              <a:t>Noun, plural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28A736-17DC-4432-BA01-B247515AFE21}"/>
              </a:ext>
            </a:extLst>
          </p:cNvPr>
          <p:cNvSpPr txBox="1"/>
          <p:nvPr/>
        </p:nvSpPr>
        <p:spPr>
          <a:xfrm>
            <a:off x="9656421" y="1477189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b="1" dirty="0">
                <a:solidFill>
                  <a:prstClr val="white"/>
                </a:solidFill>
                <a:latin typeface="TitilliumText14L" pitchFamily="2" charset="0"/>
              </a:rPr>
              <a:t>Verb, past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A0E586-2C1B-4B02-A0C6-216C01FCF8BC}"/>
              </a:ext>
            </a:extLst>
          </p:cNvPr>
          <p:cNvSpPr txBox="1"/>
          <p:nvPr/>
        </p:nvSpPr>
        <p:spPr>
          <a:xfrm>
            <a:off x="9891063" y="2179155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b="1" dirty="0">
                <a:solidFill>
                  <a:prstClr val="white"/>
                </a:solidFill>
                <a:latin typeface="TitilliumText14L" pitchFamily="2" charset="0"/>
              </a:rPr>
              <a:t>Verb, past participle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0E0698-C93C-46DC-B739-552911822022}"/>
              </a:ext>
            </a:extLst>
          </p:cNvPr>
          <p:cNvSpPr txBox="1"/>
          <p:nvPr/>
        </p:nvSpPr>
        <p:spPr>
          <a:xfrm>
            <a:off x="4981383" y="2943409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b="1" dirty="0">
                <a:solidFill>
                  <a:prstClr val="white"/>
                </a:solidFill>
                <a:latin typeface="TitilliumText14L" pitchFamily="2" charset="0"/>
              </a:rPr>
              <a:t>Personal pronoun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9A723B-93E8-4FCF-8500-D19DAC6715EC}"/>
              </a:ext>
            </a:extLst>
          </p:cNvPr>
          <p:cNvSpPr txBox="1"/>
          <p:nvPr/>
        </p:nvSpPr>
        <p:spPr>
          <a:xfrm>
            <a:off x="3359115" y="2943409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b="1" dirty="0">
                <a:solidFill>
                  <a:prstClr val="white"/>
                </a:solidFill>
                <a:latin typeface="TitilliumText14L" pitchFamily="2" charset="0"/>
              </a:rPr>
              <a:t>Adverb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83C11D-5EA8-4E3C-9894-E83CAF8A4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776" y="1"/>
            <a:ext cx="11468100" cy="68873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310387-F148-4714-9DF4-816C57431149}"/>
              </a:ext>
            </a:extLst>
          </p:cNvPr>
          <p:cNvSpPr txBox="1"/>
          <p:nvPr/>
        </p:nvSpPr>
        <p:spPr>
          <a:xfrm>
            <a:off x="3456948" y="3863545"/>
            <a:ext cx="1896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sz="2400" b="1" dirty="0">
                <a:solidFill>
                  <a:srgbClr val="FF0000"/>
                </a:solidFill>
                <a:latin typeface="TitilliumText14L" pitchFamily="2" charset="0"/>
              </a:rPr>
              <a:t>Source-actor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D06B59-BD1C-4E10-957E-EFDE4FBF572D}"/>
              </a:ext>
            </a:extLst>
          </p:cNvPr>
          <p:cNvSpPr txBox="1"/>
          <p:nvPr/>
        </p:nvSpPr>
        <p:spPr>
          <a:xfrm>
            <a:off x="946412" y="3863545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sz="2400" b="1" dirty="0">
                <a:solidFill>
                  <a:srgbClr val="FF0000"/>
                </a:solidFill>
                <a:latin typeface="TitilliumText14L" pitchFamily="2" charset="0"/>
              </a:rPr>
              <a:t>Event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971174-B94D-4288-86D4-E6BCA95C1C15}"/>
              </a:ext>
            </a:extLst>
          </p:cNvPr>
          <p:cNvSpPr txBox="1"/>
          <p:nvPr/>
        </p:nvSpPr>
        <p:spPr>
          <a:xfrm>
            <a:off x="1080961" y="950374"/>
            <a:ext cx="1850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sz="2400" b="1" dirty="0">
                <a:solidFill>
                  <a:srgbClr val="FF0000"/>
                </a:solidFill>
                <a:latin typeface="TitilliumText14L" pitchFamily="2" charset="0"/>
              </a:rPr>
              <a:t>Target-actor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C065BC-3B67-4668-9918-8F6D999D1B2D}"/>
              </a:ext>
            </a:extLst>
          </p:cNvPr>
          <p:cNvSpPr txBox="1"/>
          <p:nvPr/>
        </p:nvSpPr>
        <p:spPr>
          <a:xfrm>
            <a:off x="4752506" y="6397"/>
            <a:ext cx="6271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sz="2400" b="1" dirty="0">
                <a:solidFill>
                  <a:srgbClr val="FF0000"/>
                </a:solidFill>
                <a:latin typeface="TitilliumText14L" pitchFamily="2" charset="0"/>
              </a:rPr>
              <a:t>Looking for triples - who does what to whom?</a:t>
            </a:r>
          </a:p>
        </p:txBody>
      </p:sp>
    </p:spTree>
    <p:extLst>
      <p:ext uri="{BB962C8B-B14F-4D97-AF65-F5344CB8AC3E}">
        <p14:creationId xmlns:p14="http://schemas.microsoft.com/office/powerpoint/2010/main" val="208127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3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956" y="746170"/>
            <a:ext cx="4050792" cy="3108960"/>
          </a:xfrm>
          <a:prstGeom prst="rect">
            <a:avLst/>
          </a:prstGeom>
        </p:spPr>
      </p:pic>
      <p:pic>
        <p:nvPicPr>
          <p:cNvPr id="38920" name="Picture 8" descr="http://upload.wikimedia.org/wikipedia/commons/2/2a/Power_transmission_belt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4" y="745458"/>
            <a:ext cx="4215384" cy="311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http://cdn.elsevier.nl/Resizes/480x320/PageFiles/52/36/223652/001_RBIAdam-image-1440443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238" y="746170"/>
            <a:ext cx="4678057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9269" y="3811013"/>
            <a:ext cx="111687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64" indent="-457164">
              <a:buFont typeface="Arial" panose="020B0604020202020204" pitchFamily="34" charset="0"/>
              <a:buChar char="•"/>
              <a:defRPr/>
            </a:pPr>
            <a:r>
              <a:rPr lang="en-GB" sz="3200" b="1" i="1" dirty="0">
                <a:solidFill>
                  <a:schemeClr val="bg1"/>
                </a:solidFill>
                <a:latin typeface="TitilliumText14L" pitchFamily="2" charset="0"/>
              </a:rPr>
              <a:t>contextual analysis (what’s happening)</a:t>
            </a:r>
          </a:p>
          <a:p>
            <a:pPr marL="457164" indent="-457164">
              <a:buFont typeface="Arial" panose="020B0604020202020204" pitchFamily="34" charset="0"/>
              <a:buChar char="•"/>
              <a:defRPr/>
            </a:pPr>
            <a:r>
              <a:rPr lang="en-GB" sz="3200" b="1" i="1" dirty="0">
                <a:solidFill>
                  <a:schemeClr val="bg1"/>
                </a:solidFill>
                <a:latin typeface="TitilliumText14L" pitchFamily="2" charset="0"/>
              </a:rPr>
              <a:t>impact analysis (what does it mean for us?)  </a:t>
            </a:r>
          </a:p>
          <a:p>
            <a:pPr marL="457164" indent="-457164">
              <a:buFont typeface="Arial" panose="020B0604020202020204" pitchFamily="34" charset="0"/>
              <a:buChar char="•"/>
              <a:defRPr/>
            </a:pPr>
            <a:r>
              <a:rPr lang="en-GB" sz="3200" b="1" i="1" dirty="0">
                <a:solidFill>
                  <a:schemeClr val="bg1"/>
                </a:solidFill>
                <a:latin typeface="TitilliumText14L" pitchFamily="2" charset="0"/>
              </a:rPr>
              <a:t>foresight (what might/will happen?) </a:t>
            </a:r>
          </a:p>
          <a:p>
            <a:pPr marL="457164" indent="-457164">
              <a:buFont typeface="Arial" panose="020B0604020202020204" pitchFamily="34" charset="0"/>
              <a:buChar char="•"/>
              <a:defRPr/>
            </a:pPr>
            <a:r>
              <a:rPr lang="en-GB" sz="3200" b="1" i="1" dirty="0">
                <a:solidFill>
                  <a:schemeClr val="bg1"/>
                </a:solidFill>
                <a:latin typeface="TitilliumText14L" pitchFamily="2" charset="0"/>
              </a:rPr>
              <a:t>policy analysis (what can we do?)</a:t>
            </a:r>
          </a:p>
          <a:p>
            <a:pPr marL="457164" indent="-457164">
              <a:buFont typeface="Arial" panose="020B0604020202020204" pitchFamily="34" charset="0"/>
              <a:buChar char="•"/>
              <a:defRPr/>
            </a:pPr>
            <a:r>
              <a:rPr lang="en-GB" sz="3200" b="1" i="1" dirty="0">
                <a:solidFill>
                  <a:schemeClr val="bg1"/>
                </a:solidFill>
                <a:latin typeface="TitilliumText14L" pitchFamily="2" charset="0"/>
              </a:rPr>
              <a:t>evaluation (how do/did we do?)  - incl. value 4 money</a:t>
            </a:r>
          </a:p>
          <a:p>
            <a:pPr marL="457164" indent="-457164">
              <a:buFont typeface="Arial" panose="020B0604020202020204" pitchFamily="34" charset="0"/>
              <a:buChar char="•"/>
              <a:defRPr/>
            </a:pPr>
            <a:r>
              <a:rPr lang="en-GB" sz="3200" b="1" i="1" dirty="0">
                <a:solidFill>
                  <a:schemeClr val="bg1"/>
                </a:solidFill>
                <a:latin typeface="TitilliumText14L" pitchFamily="2" charset="0"/>
              </a:rPr>
              <a:t>capability portfolio (what do we need?)</a:t>
            </a:r>
          </a:p>
        </p:txBody>
      </p:sp>
      <p:pic>
        <p:nvPicPr>
          <p:cNvPr id="1026" name="Picture 2" descr="http://media1.s-nbcnews.com/i/newscms/2014_10/225526/140303-obama-situation-room-jms-2120_787001279fda3a9add23e491c5e56374.jpg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001" y="746170"/>
            <a:ext cx="4662508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Bridging the Gap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48" y="746168"/>
            <a:ext cx="3293166" cy="32336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7100095" y="746170"/>
            <a:ext cx="691109" cy="310896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" anchor="ctr"/>
          <a:lstStyle/>
          <a:p>
            <a:pPr algn="ctr" eaLnBrk="0" hangingPunct="0">
              <a:lnSpc>
                <a:spcPts val="2500"/>
              </a:lnSpc>
              <a:defRPr/>
            </a:pPr>
            <a:r>
              <a:rPr lang="en-GB" sz="2800" dirty="0">
                <a:solidFill>
                  <a:schemeClr val="bg1"/>
                </a:solidFill>
                <a:latin typeface="Arial" charset="0"/>
              </a:rPr>
              <a:t>Knowledge</a:t>
            </a:r>
            <a:br>
              <a:rPr lang="en-GB" sz="2800" dirty="0">
                <a:solidFill>
                  <a:schemeClr val="bg1"/>
                </a:solidFill>
                <a:latin typeface="Arial" charset="0"/>
              </a:rPr>
            </a:br>
            <a:r>
              <a:rPr lang="en-GB" sz="2800" dirty="0">
                <a:solidFill>
                  <a:schemeClr val="bg1"/>
                </a:solidFill>
                <a:latin typeface="Arial" charset="0"/>
              </a:rPr>
              <a:t>management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420982" y="746170"/>
            <a:ext cx="694944" cy="310896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anchor="ctr"/>
          <a:lstStyle/>
          <a:p>
            <a:pPr algn="ctr" eaLnBrk="0" hangingPunct="0">
              <a:defRPr/>
            </a:pPr>
            <a:r>
              <a:rPr lang="en-GB" sz="2800" dirty="0">
                <a:solidFill>
                  <a:schemeClr val="bg1"/>
                </a:solidFill>
                <a:latin typeface="Arial" charset="0"/>
              </a:rPr>
              <a:t>Policy analysis</a:t>
            </a:r>
          </a:p>
        </p:txBody>
      </p:sp>
    </p:spTree>
    <p:extLst>
      <p:ext uri="{BB962C8B-B14F-4D97-AF65-F5344CB8AC3E}">
        <p14:creationId xmlns:p14="http://schemas.microsoft.com/office/powerpoint/2010/main" val="75877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3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Cameo codes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825500" y="999595"/>
          <a:ext cx="10756902" cy="59607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11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7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70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384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Root CAMEO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Description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Quad Class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Quad Class Description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8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1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Make Public Statement 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Neutral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8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Appeal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Neutral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8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Express Intent to Cooperate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1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Verbal Cooperation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8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Consult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1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Verbal Cooperation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8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Engage in Diplomatic Cooperation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1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Verbal Cooperation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38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6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Engage in Material Cooperation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Material Cooperation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38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7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Provide Aid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Material Cooperation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38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8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Yield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Material Cooperation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38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9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Investigate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Verbal Conflict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38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Demand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Verbal Conflict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38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11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Disapprove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Verbal Conflict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38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12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Reject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Verbal Conflict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38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13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Threaten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Verbal Conflict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38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14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Protest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Material Conflict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38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15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Exhibit Force Posture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Material Conflict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38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  <a:latin typeface="TitilliumText14L" panose="020B0604020202020204" charset="0"/>
                        </a:rPr>
                        <a:t>16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  <a:latin typeface="TitilliumText14L" panose="020B0604020202020204" charset="0"/>
                        </a:rPr>
                        <a:t>Reduce Relations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  <a:latin typeface="TitilliumText14L" panose="020B0604020202020204" charset="0"/>
                        </a:rPr>
                        <a:t>3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Verbal Conflict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38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17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Coerce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Material Conflict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38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18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Assault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Material Conflict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838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19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Fight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Material Conflict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838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20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Use Unconventional Mass Violence 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Material Conflict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12286" y="1443544"/>
            <a:ext cx="5814144" cy="830997"/>
          </a:xfrm>
          <a:prstGeom prst="rect">
            <a:avLst/>
          </a:prstGeom>
          <a:solidFill>
            <a:schemeClr val="bg2">
              <a:lumMod val="40000"/>
              <a:lumOff val="6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2400" b="1" dirty="0">
                <a:solidFill>
                  <a:prstClr val="black"/>
                </a:solidFill>
                <a:latin typeface="TitilliumText14L" pitchFamily="2" charset="0"/>
              </a:rPr>
              <a:t>20 top-level codes + 200 </a:t>
            </a:r>
            <a:r>
              <a:rPr lang="en-US" sz="2400" b="1" dirty="0" err="1">
                <a:solidFill>
                  <a:prstClr val="black"/>
                </a:solidFill>
                <a:latin typeface="TitilliumText14L" pitchFamily="2" charset="0"/>
              </a:rPr>
              <a:t>subcodes</a:t>
            </a:r>
            <a:r>
              <a:rPr lang="en-US" sz="2400" b="1" dirty="0">
                <a:solidFill>
                  <a:prstClr val="black"/>
                </a:solidFill>
                <a:latin typeface="TitilliumText14L" pitchFamily="2" charset="0"/>
              </a:rPr>
              <a:t> (‘disrupt’ is 160)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BBBEF8-1174-4FBC-9E26-3A3D2837CEA0}"/>
              </a:ext>
            </a:extLst>
          </p:cNvPr>
          <p:cNvSpPr txBox="1"/>
          <p:nvPr/>
        </p:nvSpPr>
        <p:spPr>
          <a:xfrm>
            <a:off x="5318314" y="4552325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endParaRPr lang="en-US" sz="2160" dirty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CDE03B5-6E69-4E50-AA79-6648379705B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62806" y="2690670"/>
          <a:ext cx="9029195" cy="3675888"/>
        </p:xfrm>
        <a:graphic>
          <a:graphicData uri="http://schemas.openxmlformats.org/drawingml/2006/table">
            <a:tbl>
              <a:tblPr/>
              <a:tblGrid>
                <a:gridCol w="2420197">
                  <a:extLst>
                    <a:ext uri="{9D8B030D-6E8A-4147-A177-3AD203B41FA5}">
                      <a16:colId xmlns:a16="http://schemas.microsoft.com/office/drawing/2014/main" val="1498976854"/>
                    </a:ext>
                  </a:extLst>
                </a:gridCol>
                <a:gridCol w="6608998">
                  <a:extLst>
                    <a:ext uri="{9D8B030D-6E8A-4147-A177-3AD203B41FA5}">
                      <a16:colId xmlns:a16="http://schemas.microsoft.com/office/drawing/2014/main" val="3269638203"/>
                    </a:ext>
                  </a:extLst>
                </a:gridCol>
              </a:tblGrid>
              <a:tr h="768096">
                <a:tc>
                  <a:txBody>
                    <a:bodyPr/>
                    <a:lstStyle/>
                    <a:p>
                      <a:pPr fontAlgn="t"/>
                      <a:r>
                        <a:rPr lang="en-US" sz="2200" b="1" dirty="0">
                          <a:solidFill>
                            <a:schemeClr val="tx1"/>
                          </a:solidFill>
                          <a:effectLst/>
                          <a:latin typeface="TitilliumText14L" pitchFamily="2" charset="0"/>
                        </a:rPr>
                        <a:t>--- DISRUPT [160] --- </a:t>
                      </a:r>
                    </a:p>
                  </a:txBody>
                  <a:tcPr marL="114300" marR="114300" marT="54864" marB="5486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b="1">
                        <a:solidFill>
                          <a:schemeClr val="tx1"/>
                        </a:solidFill>
                        <a:latin typeface="TitilliumText14L" pitchFamily="2" charset="0"/>
                      </a:endParaRPr>
                    </a:p>
                  </a:txBody>
                  <a:tcPr marL="109728" marR="109728" marT="54864" marB="54864">
                    <a:lnL>
                      <a:noFill/>
                    </a:lnL>
                    <a:solidFill>
                      <a:srgbClr val="F5F5F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673706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r" fontAlgn="t"/>
                      <a:endParaRPr lang="en-US" sz="2200" b="1">
                        <a:solidFill>
                          <a:schemeClr val="tx1"/>
                        </a:solidFill>
                        <a:effectLst/>
                        <a:latin typeface="TitilliumText14L" pitchFamily="2" charset="0"/>
                      </a:endParaRPr>
                    </a:p>
                  </a:txBody>
                  <a:tcPr marL="114300" marR="114300" marT="54864" marB="5486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200" b="1" dirty="0">
                          <a:solidFill>
                            <a:schemeClr val="tx1"/>
                          </a:solidFill>
                          <a:effectLst/>
                          <a:latin typeface="TitilliumText14L" pitchFamily="2" charset="0"/>
                        </a:rPr>
                        <a:t>DISRUPT </a:t>
                      </a:r>
                    </a:p>
                  </a:txBody>
                  <a:tcPr marL="114300" marR="114300" marT="54864" marB="54864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F5F5F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636811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r" fontAlgn="t"/>
                      <a:endParaRPr lang="en-US" sz="2200" b="1">
                        <a:solidFill>
                          <a:schemeClr val="tx1"/>
                        </a:solidFill>
                        <a:effectLst/>
                        <a:latin typeface="TitilliumText14L" pitchFamily="2" charset="0"/>
                      </a:endParaRPr>
                    </a:p>
                  </a:txBody>
                  <a:tcPr marL="114300" marR="114300" marT="54864" marB="5486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200" b="1" dirty="0">
                          <a:solidFill>
                            <a:schemeClr val="tx1"/>
                          </a:solidFill>
                          <a:effectLst/>
                          <a:latin typeface="TitilliumText14L" pitchFamily="2" charset="0"/>
                        </a:rPr>
                        <a:t>DISARRAY </a:t>
                      </a:r>
                    </a:p>
                  </a:txBody>
                  <a:tcPr marL="114300" marR="114300" marT="54864" marB="5486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0732663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r" fontAlgn="t"/>
                      <a:endParaRPr lang="en-US" sz="2200" b="1" dirty="0">
                        <a:solidFill>
                          <a:schemeClr val="tx1"/>
                        </a:solidFill>
                        <a:effectLst/>
                        <a:latin typeface="TitilliumText14L" pitchFamily="2" charset="0"/>
                      </a:endParaRPr>
                    </a:p>
                  </a:txBody>
                  <a:tcPr marL="114300" marR="114300" marT="54864" marB="5486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200" b="1">
                          <a:solidFill>
                            <a:schemeClr val="tx1"/>
                          </a:solidFill>
                          <a:effectLst/>
                          <a:latin typeface="TitilliumText14L" pitchFamily="2" charset="0"/>
                        </a:rPr>
                        <a:t>DISORDER </a:t>
                      </a:r>
                    </a:p>
                  </a:txBody>
                  <a:tcPr marL="114300" marR="114300" marT="54864" marB="5486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623916"/>
                  </a:ext>
                </a:extLst>
              </a:tr>
              <a:tr h="768096">
                <a:tc>
                  <a:txBody>
                    <a:bodyPr/>
                    <a:lstStyle/>
                    <a:p>
                      <a:pPr algn="r" fontAlgn="t"/>
                      <a:endParaRPr lang="en-US" sz="2200" b="1">
                        <a:solidFill>
                          <a:schemeClr val="tx1"/>
                        </a:solidFill>
                        <a:effectLst/>
                        <a:latin typeface="TitilliumText14L" pitchFamily="2" charset="0"/>
                      </a:endParaRPr>
                    </a:p>
                  </a:txBody>
                  <a:tcPr marL="114300" marR="114300" marT="54864" marB="5486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200" b="1">
                          <a:solidFill>
                            <a:schemeClr val="tx1"/>
                          </a:solidFill>
                          <a:effectLst/>
                          <a:latin typeface="TitilliumText14L" pitchFamily="2" charset="0"/>
                        </a:rPr>
                        <a:t>- * &amp;AIRCRAFT OVERSHOT RUNWAY [---] # DISRUPT &lt;ab 31 Dec 2005&gt; </a:t>
                      </a:r>
                    </a:p>
                  </a:txBody>
                  <a:tcPr marL="114300" marR="114300" marT="54864" marB="5486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508657"/>
                  </a:ext>
                </a:extLst>
              </a:tr>
              <a:tr h="768096">
                <a:tc>
                  <a:txBody>
                    <a:bodyPr/>
                    <a:lstStyle/>
                    <a:p>
                      <a:pPr algn="r" fontAlgn="t"/>
                      <a:endParaRPr lang="en-US" sz="2200" b="1">
                        <a:solidFill>
                          <a:schemeClr val="tx1"/>
                        </a:solidFill>
                        <a:effectLst/>
                        <a:latin typeface="TitilliumText14L" pitchFamily="2" charset="0"/>
                      </a:endParaRPr>
                    </a:p>
                  </a:txBody>
                  <a:tcPr marL="114300" marR="114300" marT="54864" marB="5486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200" b="1" dirty="0">
                          <a:solidFill>
                            <a:schemeClr val="tx1"/>
                          </a:solidFill>
                          <a:effectLst/>
                          <a:latin typeface="TitilliumText14L" pitchFamily="2" charset="0"/>
                        </a:rPr>
                        <a:t>- STUDENT * SPEECH BY + [140] # DISRUPT &lt;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effectLst/>
                          <a:latin typeface="TitilliumText14L" pitchFamily="2" charset="0"/>
                        </a:rPr>
                        <a:t>sls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effectLst/>
                          <a:latin typeface="TitilliumText14L" pitchFamily="2" charset="0"/>
                        </a:rPr>
                        <a:t> 01 Mar 2008&gt;</a:t>
                      </a:r>
                    </a:p>
                  </a:txBody>
                  <a:tcPr marL="114300" marR="114300" marT="54864" marB="5486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162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282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4AF5D-87A8-454F-8EAE-EBB857A11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Cameo </a:t>
            </a:r>
            <a:r>
              <a:rPr lang="en-US" dirty="0" err="1"/>
              <a:t>subcodes</a:t>
            </a:r>
            <a:r>
              <a:rPr lang="en-US" dirty="0"/>
              <a:t> - ’16’ = ‘reduce relations’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26BCBF0-EC0E-4A27-9B6D-29C694AC0E9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57062" y="1355170"/>
          <a:ext cx="10196332" cy="45042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98166">
                  <a:extLst>
                    <a:ext uri="{9D8B030D-6E8A-4147-A177-3AD203B41FA5}">
                      <a16:colId xmlns:a16="http://schemas.microsoft.com/office/drawing/2014/main" val="911778488"/>
                    </a:ext>
                  </a:extLst>
                </a:gridCol>
                <a:gridCol w="5098166">
                  <a:extLst>
                    <a:ext uri="{9D8B030D-6E8A-4147-A177-3AD203B41FA5}">
                      <a16:colId xmlns:a16="http://schemas.microsoft.com/office/drawing/2014/main" val="3099178327"/>
                    </a:ext>
                  </a:extLst>
                </a:gridCol>
              </a:tblGrid>
              <a:tr h="3464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FF0000"/>
                          </a:solidFill>
                          <a:effectLst/>
                          <a:latin typeface="TitilliumText14L" pitchFamily="2" charset="0"/>
                        </a:rPr>
                        <a:t>160</a:t>
                      </a:r>
                      <a:endParaRPr lang="en-US" sz="2200" b="1" dirty="0">
                        <a:solidFill>
                          <a:srgbClr val="FF0000"/>
                        </a:solidFill>
                        <a:effectLst/>
                        <a:latin typeface="TitilliumText14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FF0000"/>
                          </a:solidFill>
                          <a:effectLst/>
                          <a:latin typeface="TitilliumText14L" pitchFamily="2" charset="0"/>
                        </a:rPr>
                        <a:t>Reduce relations, not specified below</a:t>
                      </a:r>
                      <a:endParaRPr lang="en-US" sz="2200" b="1" dirty="0">
                        <a:solidFill>
                          <a:srgbClr val="FF0000"/>
                        </a:solidFill>
                        <a:effectLst/>
                        <a:latin typeface="TitilliumText14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0341521"/>
                  </a:ext>
                </a:extLst>
              </a:tr>
              <a:tr h="3464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chemeClr val="bg1"/>
                          </a:solidFill>
                          <a:effectLst/>
                          <a:latin typeface="TitilliumText14L" pitchFamily="2" charset="0"/>
                        </a:rPr>
                        <a:t>161</a:t>
                      </a:r>
                      <a:endParaRPr lang="en-US" sz="2200" b="1">
                        <a:solidFill>
                          <a:schemeClr val="bg1"/>
                        </a:solidFill>
                        <a:effectLst/>
                        <a:latin typeface="TitilliumText14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chemeClr val="bg1"/>
                          </a:solidFill>
                          <a:effectLst/>
                          <a:latin typeface="TitilliumText14L" pitchFamily="2" charset="0"/>
                        </a:rPr>
                        <a:t>Reduce or break diplomatic relations</a:t>
                      </a:r>
                      <a:endParaRPr lang="en-US" sz="2200" b="1">
                        <a:solidFill>
                          <a:schemeClr val="bg1"/>
                        </a:solidFill>
                        <a:effectLst/>
                        <a:latin typeface="TitilliumText14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279538"/>
                  </a:ext>
                </a:extLst>
              </a:tr>
              <a:tr h="3464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chemeClr val="bg1"/>
                          </a:solidFill>
                          <a:effectLst/>
                          <a:latin typeface="TitilliumText14L" pitchFamily="2" charset="0"/>
                        </a:rPr>
                        <a:t>162</a:t>
                      </a:r>
                      <a:endParaRPr lang="en-US" sz="2200" b="1">
                        <a:solidFill>
                          <a:schemeClr val="bg1"/>
                        </a:solidFill>
                        <a:effectLst/>
                        <a:latin typeface="TitilliumText14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chemeClr val="bg1"/>
                          </a:solidFill>
                          <a:effectLst/>
                          <a:latin typeface="TitilliumText14L" pitchFamily="2" charset="0"/>
                        </a:rPr>
                        <a:t>Reduce or stop aid, not specified below</a:t>
                      </a:r>
                      <a:endParaRPr lang="en-US" sz="2200" b="1">
                        <a:solidFill>
                          <a:schemeClr val="bg1"/>
                        </a:solidFill>
                        <a:effectLst/>
                        <a:latin typeface="TitilliumText14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653745"/>
                  </a:ext>
                </a:extLst>
              </a:tr>
              <a:tr h="3464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chemeClr val="bg1"/>
                          </a:solidFill>
                          <a:effectLst/>
                          <a:latin typeface="TitilliumText14L" pitchFamily="2" charset="0"/>
                        </a:rPr>
                        <a:t>1621</a:t>
                      </a:r>
                      <a:endParaRPr lang="en-US" sz="2200" b="1">
                        <a:solidFill>
                          <a:schemeClr val="bg1"/>
                        </a:solidFill>
                        <a:effectLst/>
                        <a:latin typeface="TitilliumText14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chemeClr val="bg1"/>
                          </a:solidFill>
                          <a:effectLst/>
                          <a:latin typeface="TitilliumText14L" pitchFamily="2" charset="0"/>
                        </a:rPr>
                        <a:t>Reduce or stop economic assistance</a:t>
                      </a:r>
                      <a:endParaRPr lang="en-US" sz="2200" b="1">
                        <a:solidFill>
                          <a:schemeClr val="bg1"/>
                        </a:solidFill>
                        <a:effectLst/>
                        <a:latin typeface="TitilliumText14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9794240"/>
                  </a:ext>
                </a:extLst>
              </a:tr>
              <a:tr h="3464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chemeClr val="bg1"/>
                          </a:solidFill>
                          <a:effectLst/>
                          <a:latin typeface="TitilliumText14L" pitchFamily="2" charset="0"/>
                        </a:rPr>
                        <a:t>1622</a:t>
                      </a:r>
                      <a:endParaRPr lang="en-US" sz="2200" b="1">
                        <a:solidFill>
                          <a:schemeClr val="bg1"/>
                        </a:solidFill>
                        <a:effectLst/>
                        <a:latin typeface="TitilliumText14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chemeClr val="bg1"/>
                          </a:solidFill>
                          <a:effectLst/>
                          <a:latin typeface="TitilliumText14L" pitchFamily="2" charset="0"/>
                        </a:rPr>
                        <a:t>Reduce or stop military assistance</a:t>
                      </a:r>
                      <a:endParaRPr lang="en-US" sz="2200" b="1">
                        <a:solidFill>
                          <a:schemeClr val="bg1"/>
                        </a:solidFill>
                        <a:effectLst/>
                        <a:latin typeface="TitilliumText14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8778736"/>
                  </a:ext>
                </a:extLst>
              </a:tr>
              <a:tr h="3464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chemeClr val="bg1"/>
                          </a:solidFill>
                          <a:effectLst/>
                          <a:latin typeface="TitilliumText14L" pitchFamily="2" charset="0"/>
                        </a:rPr>
                        <a:t>1623</a:t>
                      </a:r>
                      <a:endParaRPr lang="en-US" sz="2200" b="1">
                        <a:solidFill>
                          <a:schemeClr val="bg1"/>
                        </a:solidFill>
                        <a:effectLst/>
                        <a:latin typeface="TitilliumText14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chemeClr val="bg1"/>
                          </a:solidFill>
                          <a:effectLst/>
                          <a:latin typeface="TitilliumText14L" pitchFamily="2" charset="0"/>
                        </a:rPr>
                        <a:t>Reduce or stop humanitarian assistance</a:t>
                      </a:r>
                      <a:endParaRPr lang="en-US" sz="2200" b="1">
                        <a:solidFill>
                          <a:schemeClr val="bg1"/>
                        </a:solidFill>
                        <a:effectLst/>
                        <a:latin typeface="TitilliumText14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0442714"/>
                  </a:ext>
                </a:extLst>
              </a:tr>
              <a:tr h="3464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chemeClr val="bg1"/>
                          </a:solidFill>
                          <a:effectLst/>
                          <a:latin typeface="TitilliumText14L" pitchFamily="2" charset="0"/>
                        </a:rPr>
                        <a:t>163</a:t>
                      </a:r>
                      <a:endParaRPr lang="en-US" sz="2200" b="1">
                        <a:solidFill>
                          <a:schemeClr val="bg1"/>
                        </a:solidFill>
                        <a:effectLst/>
                        <a:latin typeface="TitilliumText14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chemeClr val="bg1"/>
                          </a:solidFill>
                          <a:effectLst/>
                          <a:latin typeface="TitilliumText14L" pitchFamily="2" charset="0"/>
                        </a:rPr>
                        <a:t>Impose embargo, boycott, or sanctions</a:t>
                      </a:r>
                      <a:endParaRPr lang="en-US" sz="2200" b="1">
                        <a:solidFill>
                          <a:schemeClr val="bg1"/>
                        </a:solidFill>
                        <a:effectLst/>
                        <a:latin typeface="TitilliumText14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5053292"/>
                  </a:ext>
                </a:extLst>
              </a:tr>
              <a:tr h="3464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bg1"/>
                          </a:solidFill>
                          <a:effectLst/>
                          <a:latin typeface="TitilliumText14L" pitchFamily="2" charset="0"/>
                        </a:rPr>
                        <a:t>164</a:t>
                      </a:r>
                      <a:endParaRPr lang="en-US" sz="2200" b="1" dirty="0">
                        <a:solidFill>
                          <a:schemeClr val="bg1"/>
                        </a:solidFill>
                        <a:effectLst/>
                        <a:latin typeface="TitilliumText14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chemeClr val="bg1"/>
                          </a:solidFill>
                          <a:effectLst/>
                          <a:latin typeface="TitilliumText14L" pitchFamily="2" charset="0"/>
                        </a:rPr>
                        <a:t>Halt negotiations</a:t>
                      </a:r>
                      <a:endParaRPr lang="en-US" sz="2200" b="1">
                        <a:solidFill>
                          <a:schemeClr val="bg1"/>
                        </a:solidFill>
                        <a:effectLst/>
                        <a:latin typeface="TitilliumText14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3087274"/>
                  </a:ext>
                </a:extLst>
              </a:tr>
              <a:tr h="3464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chemeClr val="bg1"/>
                          </a:solidFill>
                          <a:effectLst/>
                          <a:latin typeface="TitilliumText14L" pitchFamily="2" charset="0"/>
                        </a:rPr>
                        <a:t>165</a:t>
                      </a:r>
                      <a:endParaRPr lang="en-US" sz="2200" b="1">
                        <a:solidFill>
                          <a:schemeClr val="bg1"/>
                        </a:solidFill>
                        <a:effectLst/>
                        <a:latin typeface="TitilliumText14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chemeClr val="bg1"/>
                          </a:solidFill>
                          <a:effectLst/>
                          <a:latin typeface="TitilliumText14L" pitchFamily="2" charset="0"/>
                        </a:rPr>
                        <a:t>Halt mediation</a:t>
                      </a:r>
                      <a:endParaRPr lang="en-US" sz="2200" b="1">
                        <a:solidFill>
                          <a:schemeClr val="bg1"/>
                        </a:solidFill>
                        <a:effectLst/>
                        <a:latin typeface="TitilliumText14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9792069"/>
                  </a:ext>
                </a:extLst>
              </a:tr>
              <a:tr h="3464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chemeClr val="bg1"/>
                          </a:solidFill>
                          <a:effectLst/>
                          <a:latin typeface="TitilliumText14L" pitchFamily="2" charset="0"/>
                        </a:rPr>
                        <a:t>166</a:t>
                      </a:r>
                      <a:endParaRPr lang="en-US" sz="2200" b="1">
                        <a:solidFill>
                          <a:schemeClr val="bg1"/>
                        </a:solidFill>
                        <a:effectLst/>
                        <a:latin typeface="TitilliumText14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chemeClr val="bg1"/>
                          </a:solidFill>
                          <a:effectLst/>
                          <a:latin typeface="TitilliumText14L" pitchFamily="2" charset="0"/>
                        </a:rPr>
                        <a:t>Expel or withdraw, not specified below</a:t>
                      </a:r>
                      <a:endParaRPr lang="en-US" sz="2200" b="1">
                        <a:solidFill>
                          <a:schemeClr val="bg1"/>
                        </a:solidFill>
                        <a:effectLst/>
                        <a:latin typeface="TitilliumText14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7129107"/>
                  </a:ext>
                </a:extLst>
              </a:tr>
              <a:tr h="3464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chemeClr val="bg1"/>
                          </a:solidFill>
                          <a:effectLst/>
                          <a:latin typeface="TitilliumText14L" pitchFamily="2" charset="0"/>
                        </a:rPr>
                        <a:t>1661</a:t>
                      </a:r>
                      <a:endParaRPr lang="en-US" sz="2200" b="1">
                        <a:solidFill>
                          <a:schemeClr val="bg1"/>
                        </a:solidFill>
                        <a:effectLst/>
                        <a:latin typeface="TitilliumText14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chemeClr val="bg1"/>
                          </a:solidFill>
                          <a:effectLst/>
                          <a:latin typeface="TitilliumText14L" pitchFamily="2" charset="0"/>
                        </a:rPr>
                        <a:t>Expel or withdraw peacekeepers</a:t>
                      </a:r>
                      <a:endParaRPr lang="en-US" sz="2200" b="1">
                        <a:solidFill>
                          <a:schemeClr val="bg1"/>
                        </a:solidFill>
                        <a:effectLst/>
                        <a:latin typeface="TitilliumText14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719798"/>
                  </a:ext>
                </a:extLst>
              </a:tr>
              <a:tr h="3464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chemeClr val="bg1"/>
                          </a:solidFill>
                          <a:effectLst/>
                          <a:latin typeface="TitilliumText14L" pitchFamily="2" charset="0"/>
                        </a:rPr>
                        <a:t>1662</a:t>
                      </a:r>
                      <a:endParaRPr lang="en-US" sz="2200" b="1">
                        <a:solidFill>
                          <a:schemeClr val="bg1"/>
                        </a:solidFill>
                        <a:effectLst/>
                        <a:latin typeface="TitilliumText14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chemeClr val="bg1"/>
                          </a:solidFill>
                          <a:effectLst/>
                          <a:latin typeface="TitilliumText14L" pitchFamily="2" charset="0"/>
                        </a:rPr>
                        <a:t>Expel or withdraw inspectors, observers</a:t>
                      </a:r>
                      <a:endParaRPr lang="en-US" sz="2200" b="1">
                        <a:solidFill>
                          <a:schemeClr val="bg1"/>
                        </a:solidFill>
                        <a:effectLst/>
                        <a:latin typeface="TitilliumText14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6445820"/>
                  </a:ext>
                </a:extLst>
              </a:tr>
              <a:tr h="3464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chemeClr val="bg1"/>
                          </a:solidFill>
                          <a:effectLst/>
                          <a:latin typeface="TitilliumText14L" pitchFamily="2" charset="0"/>
                        </a:rPr>
                        <a:t>1663</a:t>
                      </a:r>
                      <a:endParaRPr lang="en-US" sz="2200" b="1">
                        <a:solidFill>
                          <a:schemeClr val="bg1"/>
                        </a:solidFill>
                        <a:effectLst/>
                        <a:latin typeface="TitilliumText14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bg1"/>
                          </a:solidFill>
                          <a:effectLst/>
                          <a:latin typeface="TitilliumText14L" pitchFamily="2" charset="0"/>
                        </a:rPr>
                        <a:t>Expel or withdraw aid agencies</a:t>
                      </a:r>
                      <a:endParaRPr lang="en-US" sz="2200" b="1" dirty="0">
                        <a:solidFill>
                          <a:schemeClr val="bg1"/>
                        </a:solidFill>
                        <a:effectLst/>
                        <a:latin typeface="TitilliumText14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8011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8835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8F656-00A6-4DE3-8F7B-C01658B05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Netherlands in the actors codes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0AE287-4693-4853-B1C3-4D763646E1C1}"/>
              </a:ext>
            </a:extLst>
          </p:cNvPr>
          <p:cNvSpPr txBox="1"/>
          <p:nvPr/>
        </p:nvSpPr>
        <p:spPr>
          <a:xfrm>
            <a:off x="1016439" y="698727"/>
            <a:ext cx="2036135" cy="6795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NETHERLANDS_  [NLD]</a:t>
            </a:r>
          </a:p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+DUTCH_ </a:t>
            </a:r>
          </a:p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+DUTCHMAN_ </a:t>
            </a:r>
          </a:p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+HOLLAND_ </a:t>
            </a:r>
          </a:p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+HOLLANDER_ </a:t>
            </a:r>
          </a:p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+NETHERLANDER_ </a:t>
            </a:r>
          </a:p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+DUTCHWOMAN_ </a:t>
            </a:r>
          </a:p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+NEATHERLANDS_ </a:t>
            </a:r>
          </a:p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+DUTCH_INHABITANTS_ </a:t>
            </a:r>
          </a:p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+NEHTERLANDS_ </a:t>
            </a:r>
          </a:p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+PAYS_BAS_ </a:t>
            </a:r>
          </a:p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+OLANDA_ </a:t>
            </a:r>
          </a:p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+HOLLANDA_ </a:t>
            </a:r>
          </a:p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+THE_NETHERALANDS_ </a:t>
            </a:r>
          </a:p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+THE_NETHERLAND_ </a:t>
            </a:r>
          </a:p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+AMSTERDAM_ </a:t>
            </a:r>
          </a:p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+ROTTERDAM_ </a:t>
            </a:r>
          </a:p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+GRAVENHAGE_ </a:t>
            </a:r>
          </a:p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+THE_HAGUE_ </a:t>
            </a:r>
          </a:p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+APELDOORN_ </a:t>
            </a:r>
          </a:p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+ARNHEM_ </a:t>
            </a:r>
          </a:p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+DEN_HAAG_ </a:t>
            </a:r>
          </a:p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+EINDHOVEN_ </a:t>
            </a:r>
          </a:p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+NIJMEGEN_ </a:t>
            </a:r>
          </a:p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+LEIDEN_ </a:t>
            </a:r>
          </a:p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+LEYDEN_ </a:t>
            </a:r>
          </a:p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+UTRECHT_ </a:t>
            </a:r>
          </a:p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+FRIESLAND_ </a:t>
            </a:r>
          </a:p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+HOOK_OF_HOLLAND_ </a:t>
            </a:r>
          </a:p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+HOEK_VAN_HOLLAND_ </a:t>
            </a:r>
          </a:p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+IJSSEL_ </a:t>
            </a:r>
          </a:p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+IJSSEL_RIVER_ </a:t>
            </a:r>
          </a:p>
          <a:p>
            <a:pPr defTabSz="1097280"/>
            <a:r>
              <a:rPr lang="en-US" sz="1320" b="1" dirty="0">
                <a:solidFill>
                  <a:prstClr val="white"/>
                </a:solidFill>
                <a:latin typeface="TitilliumText14L" pitchFamily="2" charset="0"/>
              </a:rPr>
              <a:t>+IJSSELMEER_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5540DD-C9F4-47E4-9F10-8A5F28D06A6E}"/>
              </a:ext>
            </a:extLst>
          </p:cNvPr>
          <p:cNvSpPr txBox="1"/>
          <p:nvPr/>
        </p:nvSpPr>
        <p:spPr>
          <a:xfrm>
            <a:off x="3702411" y="698727"/>
            <a:ext cx="3542958" cy="7811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JOOP_DEN_UYL_  # CountryInfo.txt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	[NLDELI 370101-730511]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	[NLDGOV 730511-771219]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	[NLDELI 771219-870101]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ANDREAS_VAN_AGT_  # CountryInfo.txt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	[NLDELI 490101-771219]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	[NLDGOV 771219-821104]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	[NLDELI]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RUUD_LUBBERS_  # CountryInfo.txt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	[NLDELI 570101-821104]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	[NLDGOV 821104-940822]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	[NLDELI]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WIM_KOK_  # CountryInfo.txt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	[NLDELI 560101-940822]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	[NLDGOV 940822-020722]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	[NLDELI]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JAN_PETER_BALKENENDE_  # CountryInfo.txt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	[NLDELI 740101-020722]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	[NLDGOV 030101-101031]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	[NLDGOV 020722-101114]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	[NLDELI]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MARK_RUTTE_  # CountryInfo.txt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	[NLDELI 550101-630724]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	[NLDGOVLAB 030101-030531]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	[NLDGOV 630724-650414]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	[NLDGOV 030601-050131]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	[NLDGOV 101101-101130]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	[NLDGOVEDU 050201-070228]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	[NLDGOV &gt;110101]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	[NLDELI]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AART_JAN_DE_GEUS_  # CountryInfo.txt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	[NLDGOVHLH 030101-030531]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	[NLDGOVLAB 030601-070228]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ABRAHAM_KLINK_  # CountryInfo.txt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	[NLDGOVHLH 070601-101031]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AB_KLINK_  # CountryInfo.txt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	[NLDGOVHLH 070601-101031]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	[NLDGOVHLH 070301-070531]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DCEA9A-0335-48A5-AFEE-74CDE97D5012}"/>
              </a:ext>
            </a:extLst>
          </p:cNvPr>
          <p:cNvSpPr txBox="1"/>
          <p:nvPr/>
        </p:nvSpPr>
        <p:spPr>
          <a:xfrm>
            <a:off x="8101698" y="698727"/>
            <a:ext cx="298190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NETHERLANDS_ANTILLES_  [NLDANT]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+NETHERLANDS_ANTILLEAN_ 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+DUTCH_WEST_INDIES_ 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+DUTCH_WEST_INDIA_ 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+NEDERLANDSE_ANTILLEN_ 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+NETHERLAND_ANTILLES_ 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+DUTCH_ANTILLES_ 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+NETHERLANDS_WEST_INDIES_ 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+NETHERLAND_ANTILLIES_ 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+KINGDOM_ISLANDS_ 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+ANTILLEN_ </a:t>
            </a:r>
          </a:p>
          <a:p>
            <a:pPr defTabSz="1097280"/>
            <a:r>
              <a:rPr lang="en-US" sz="1320" dirty="0">
                <a:solidFill>
                  <a:prstClr val="white"/>
                </a:solidFill>
                <a:latin typeface="TitilliumText14L" pitchFamily="2" charset="0"/>
              </a:rPr>
              <a:t>+NETHERLAND_WEST_INDIES_ </a:t>
            </a:r>
          </a:p>
          <a:p>
            <a:pPr defTabSz="1097280"/>
            <a:endParaRPr lang="en-US" sz="960" b="1" dirty="0">
              <a:solidFill>
                <a:prstClr val="white"/>
              </a:solidFill>
              <a:latin typeface="TitilliumText14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155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65853" y="548681"/>
            <a:ext cx="1326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sz="3200" b="1" dirty="0">
                <a:solidFill>
                  <a:prstClr val="white"/>
                </a:solidFill>
                <a:latin typeface="TitilliumText14L" pitchFamily="2" charset="0"/>
              </a:rPr>
              <a:t>Actors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01920" y="1588731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b="1" dirty="0" err="1">
                <a:solidFill>
                  <a:prstClr val="white"/>
                </a:solidFill>
                <a:latin typeface="TitilliumText14L" pitchFamily="2" charset="0"/>
              </a:rPr>
              <a:t>ActorRole</a:t>
            </a:r>
            <a:endParaRPr lang="en-US" b="1" dirty="0">
              <a:solidFill>
                <a:prstClr val="white"/>
              </a:solidFill>
              <a:latin typeface="TitilliumText14L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73022" y="1588731"/>
            <a:ext cx="1728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97280"/>
            <a:r>
              <a:rPr lang="en-US" b="1" dirty="0" err="1">
                <a:solidFill>
                  <a:prstClr val="white"/>
                </a:solidFill>
                <a:latin typeface="TitilliumText14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ActorAttributes</a:t>
            </a:r>
            <a:endParaRPr lang="en-US" b="1" dirty="0">
              <a:solidFill>
                <a:prstClr val="white"/>
              </a:solidFill>
              <a:latin typeface="TitilliumText14L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62112" y="2204865"/>
            <a:ext cx="24742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97280"/>
            <a:r>
              <a:rPr lang="en-US" b="1" dirty="0">
                <a:solidFill>
                  <a:prstClr val="white"/>
                </a:solidFill>
                <a:latin typeface="TitilliumText14L" pitchFamily="2" charset="0"/>
              </a:rPr>
              <a:t>primary sub-state identity, ethnic and religious codes, whether the actor is a societal elite, and whether rebels</a:t>
            </a:r>
          </a:p>
          <a:p>
            <a:pPr defTabSz="1097280"/>
            <a:r>
              <a:rPr lang="en-US" b="1" dirty="0">
                <a:solidFill>
                  <a:prstClr val="white"/>
                </a:solidFill>
                <a:latin typeface="TitilliumText14L" pitchFamily="2" charset="0"/>
              </a:rPr>
              <a:t>are identified as insurgents or separatists,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/>
          </p:nvPr>
        </p:nvGraphicFramePr>
        <p:xfrm>
          <a:off x="4799857" y="2227150"/>
          <a:ext cx="2448272" cy="3781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8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0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33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GOV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Government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3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MIL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Military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3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REB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Rebel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3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OPP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Opposition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3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PTY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Political Party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2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COP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Police and Internal Security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3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JUD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Judicial Actor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72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TitilliumText14L" panose="020B0604020202020204" charset="0"/>
                        </a:rPr>
                        <a:t>SPY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TitilliumText14L" panose="020B0604020202020204" charset="0"/>
                        </a:rPr>
                        <a:t>Intelligence Service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33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MED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Media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33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EDU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Educational Actor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33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BUS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Business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33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CRM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Criminal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33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CVL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Civilian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/>
          </p:nvPr>
        </p:nvGraphicFramePr>
        <p:xfrm>
          <a:off x="1919537" y="2190939"/>
          <a:ext cx="2520280" cy="22326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0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9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72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IMG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itilliumText14L" pitchFamily="2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international militarized group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itilliumText14L" pitchFamily="2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0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IGO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itilliumText14L" pitchFamily="2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inter(national) governmental organizations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itilliumText14L" pitchFamily="2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2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MNC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itilliumText14L" pitchFamily="2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multinational corporations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itilliumText14L" pitchFamily="2" charset="0"/>
                      </a:endParaRPr>
                    </a:p>
                  </a:txBody>
                  <a:tcPr marL="9526" marR="9526" marT="952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NGO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itilliumText14L" pitchFamily="2" charset="0"/>
                      </a:endParaRPr>
                    </a:p>
                  </a:txBody>
                  <a:tcPr marL="9526" marR="9526" marT="952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nongovernmental organizations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itilliumText14L" pitchFamily="2" charset="0"/>
                      </a:endParaRPr>
                    </a:p>
                  </a:txBody>
                  <a:tcPr marL="9526" marR="9526" marT="9526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5" name="Group 34"/>
          <p:cNvGrpSpPr/>
          <p:nvPr/>
        </p:nvGrpSpPr>
        <p:grpSpPr>
          <a:xfrm>
            <a:off x="2286000" y="1133456"/>
            <a:ext cx="3642855" cy="824610"/>
            <a:chOff x="762000" y="1133453"/>
            <a:chExt cx="3642855" cy="824609"/>
          </a:xfrm>
        </p:grpSpPr>
        <p:sp>
          <p:nvSpPr>
            <p:cNvPr id="6" name="Rectangle 5"/>
            <p:cNvSpPr/>
            <p:nvPr/>
          </p:nvSpPr>
          <p:spPr>
            <a:xfrm>
              <a:off x="762000" y="1588730"/>
              <a:ext cx="13115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097280"/>
              <a:r>
                <a:rPr lang="en-US" b="1" dirty="0" err="1">
                  <a:solidFill>
                    <a:prstClr val="white"/>
                  </a:solidFill>
                  <a:latin typeface="TitilliumText14L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ActorEntity</a:t>
              </a:r>
              <a:endParaRPr lang="en-US" b="1" dirty="0">
                <a:solidFill>
                  <a:prstClr val="white"/>
                </a:solidFill>
                <a:latin typeface="TitilliumText14L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0" name="Straight Arrow Connector 29"/>
            <p:cNvCxnSpPr>
              <a:stCxn id="3" idx="2"/>
              <a:endCxn id="6" idx="0"/>
            </p:cNvCxnSpPr>
            <p:nvPr/>
          </p:nvCxnSpPr>
          <p:spPr>
            <a:xfrm flipH="1">
              <a:off x="1417789" y="1133453"/>
              <a:ext cx="2987066" cy="4552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Arrow Connector 31"/>
          <p:cNvCxnSpPr>
            <a:stCxn id="3" idx="2"/>
            <a:endCxn id="4" idx="0"/>
          </p:cNvCxnSpPr>
          <p:nvPr/>
        </p:nvCxnSpPr>
        <p:spPr>
          <a:xfrm flipH="1">
            <a:off x="5878360" y="1133456"/>
            <a:ext cx="50495" cy="455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" idx="2"/>
            <a:endCxn id="7" idx="0"/>
          </p:cNvCxnSpPr>
          <p:nvPr/>
        </p:nvCxnSpPr>
        <p:spPr>
          <a:xfrm>
            <a:off x="5928855" y="1133456"/>
            <a:ext cx="3208346" cy="455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352416" y="6237313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b="1" dirty="0" err="1">
                <a:solidFill>
                  <a:prstClr val="white"/>
                </a:solidFill>
                <a:latin typeface="TitilliumText14L" pitchFamily="2" charset="0"/>
              </a:rPr>
              <a:t>ActorFull</a:t>
            </a:r>
            <a:endParaRPr lang="en-US" b="1" dirty="0">
              <a:solidFill>
                <a:prstClr val="white"/>
              </a:solidFill>
              <a:latin typeface="TitilliumText14L" pitchFamily="2" charset="0"/>
            </a:endParaRPr>
          </a:p>
        </p:txBody>
      </p:sp>
      <p:cxnSp>
        <p:nvCxnSpPr>
          <p:cNvPr id="38" name="Straight Arrow Connector 37"/>
          <p:cNvCxnSpPr>
            <a:endCxn id="36" idx="0"/>
          </p:cNvCxnSpPr>
          <p:nvPr/>
        </p:nvCxnSpPr>
        <p:spPr>
          <a:xfrm>
            <a:off x="3143673" y="4437111"/>
            <a:ext cx="2750719" cy="18002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7" idx="2"/>
            <a:endCxn id="36" idx="0"/>
          </p:cNvCxnSpPr>
          <p:nvPr/>
        </p:nvCxnSpPr>
        <p:spPr>
          <a:xfrm flipH="1">
            <a:off x="5894392" y="6008588"/>
            <a:ext cx="129601" cy="228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6" idx="2"/>
            <a:endCxn id="36" idx="0"/>
          </p:cNvCxnSpPr>
          <p:nvPr/>
        </p:nvCxnSpPr>
        <p:spPr>
          <a:xfrm flipH="1">
            <a:off x="5894392" y="4790188"/>
            <a:ext cx="3304840" cy="1447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65936" y="983567"/>
            <a:ext cx="7258406" cy="3693319"/>
          </a:xfrm>
          <a:prstGeom prst="rect">
            <a:avLst/>
          </a:prstGeom>
          <a:solidFill>
            <a:srgbClr val="F5F5F5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defTabSz="1097280"/>
            <a:r>
              <a:rPr lang="en-US" sz="1560" dirty="0">
                <a:solidFill>
                  <a:prstClr val="black"/>
                </a:solidFill>
                <a:latin typeface="TitilliumText14L" pitchFamily="2" charset="0"/>
              </a:rPr>
              <a:t>MILITARY_BASE [~MIL]</a:t>
            </a:r>
          </a:p>
          <a:p>
            <a:pPr defTabSz="1097280"/>
            <a:r>
              <a:rPr lang="en-US" sz="1560" dirty="0">
                <a:solidFill>
                  <a:prstClr val="black"/>
                </a:solidFill>
                <a:latin typeface="TitilliumText14L" pitchFamily="2" charset="0"/>
              </a:rPr>
              <a:t>MILITARY_CLIQUE [~MIL]</a:t>
            </a:r>
          </a:p>
          <a:p>
            <a:pPr defTabSz="1097280"/>
            <a:r>
              <a:rPr lang="en-US" sz="1560" dirty="0">
                <a:solidFill>
                  <a:prstClr val="black"/>
                </a:solidFill>
                <a:latin typeface="TitilliumText14L" pitchFamily="2" charset="0"/>
              </a:rPr>
              <a:t>MILITARY_COMMISSION [~MIL]</a:t>
            </a:r>
          </a:p>
          <a:p>
            <a:pPr defTabSz="1097280"/>
            <a:r>
              <a:rPr lang="en-US" sz="1560" dirty="0">
                <a:solidFill>
                  <a:prstClr val="black"/>
                </a:solidFill>
                <a:latin typeface="TitilliumText14L" pitchFamily="2" charset="0"/>
              </a:rPr>
              <a:t>MILITARY_DELEGATION [~MIL]</a:t>
            </a:r>
          </a:p>
          <a:p>
            <a:pPr defTabSz="1097280"/>
            <a:r>
              <a:rPr lang="en-US" sz="1560" dirty="0">
                <a:solidFill>
                  <a:prstClr val="black"/>
                </a:solidFill>
                <a:latin typeface="TitilliumText14L" pitchFamily="2" charset="0"/>
              </a:rPr>
              <a:t>MILITARY_FORCE [~MIL]</a:t>
            </a:r>
          </a:p>
          <a:p>
            <a:pPr defTabSz="1097280"/>
            <a:r>
              <a:rPr lang="en-US" sz="1560" dirty="0">
                <a:solidFill>
                  <a:prstClr val="black"/>
                </a:solidFill>
                <a:latin typeface="TitilliumText14L" pitchFamily="2" charset="0"/>
              </a:rPr>
              <a:t>MILITARY_GROUP [~MIL]</a:t>
            </a:r>
          </a:p>
          <a:p>
            <a:pPr defTabSz="1097280"/>
            <a:r>
              <a:rPr lang="en-US" sz="1560" b="1" dirty="0">
                <a:solidFill>
                  <a:srgbClr val="FF0000"/>
                </a:solidFill>
                <a:latin typeface="TitilliumText14L" pitchFamily="2" charset="0"/>
              </a:rPr>
              <a:t>MILITARY_INTELLIGENCE [~MILSPY]</a:t>
            </a:r>
          </a:p>
          <a:p>
            <a:pPr defTabSz="1097280"/>
            <a:r>
              <a:rPr lang="en-US" sz="1560" dirty="0">
                <a:solidFill>
                  <a:prstClr val="black"/>
                </a:solidFill>
                <a:latin typeface="TitilliumText14L" pitchFamily="2" charset="0"/>
              </a:rPr>
              <a:t>MILITARY_INTELLIGENCE_AGENCY [~MILSPY]</a:t>
            </a:r>
          </a:p>
          <a:p>
            <a:pPr defTabSz="1097280"/>
            <a:r>
              <a:rPr lang="en-US" sz="1560" dirty="0">
                <a:solidFill>
                  <a:prstClr val="black"/>
                </a:solidFill>
                <a:latin typeface="TitilliumText14L" pitchFamily="2" charset="0"/>
              </a:rPr>
              <a:t>MILITARY_INTELLIGENCE_APPARATUS [~MILSPY]</a:t>
            </a:r>
          </a:p>
          <a:p>
            <a:pPr defTabSz="1097280"/>
            <a:r>
              <a:rPr lang="en-US" sz="1560" dirty="0">
                <a:solidFill>
                  <a:prstClr val="black"/>
                </a:solidFill>
                <a:latin typeface="TitilliumText14L" pitchFamily="2" charset="0"/>
              </a:rPr>
              <a:t>MILITARY_INTELLIGENCE_SECRET_POLICE {} [~MILSPY]</a:t>
            </a:r>
          </a:p>
          <a:p>
            <a:pPr defTabSz="1097280"/>
            <a:r>
              <a:rPr lang="en-US" sz="1560" dirty="0">
                <a:solidFill>
                  <a:prstClr val="black"/>
                </a:solidFill>
                <a:latin typeface="TitilliumText14L" pitchFamily="2" charset="0"/>
              </a:rPr>
              <a:t>MILITARY_JUDGE [~MILJUD]</a:t>
            </a:r>
          </a:p>
          <a:p>
            <a:pPr defTabSz="1097280"/>
            <a:r>
              <a:rPr lang="en-US" sz="1560" dirty="0">
                <a:solidFill>
                  <a:prstClr val="black"/>
                </a:solidFill>
                <a:latin typeface="TitilliumText14L" pitchFamily="2" charset="0"/>
              </a:rPr>
              <a:t>MILITARY_JUSTICE [~MILJUD]</a:t>
            </a:r>
          </a:p>
          <a:p>
            <a:pPr defTabSz="1097280"/>
            <a:r>
              <a:rPr lang="en-US" sz="1560" dirty="0">
                <a:solidFill>
                  <a:prstClr val="black"/>
                </a:solidFill>
                <a:latin typeface="TitilliumText14L" pitchFamily="2" charset="0"/>
              </a:rPr>
              <a:t>MILITARY_LED [~MIL]</a:t>
            </a:r>
          </a:p>
          <a:p>
            <a:pPr defTabSz="1097280"/>
            <a:r>
              <a:rPr lang="en-US" sz="1560" dirty="0">
                <a:solidFill>
                  <a:prstClr val="black"/>
                </a:solidFill>
                <a:latin typeface="TitilliumText14L" pitchFamily="2" charset="0"/>
              </a:rPr>
              <a:t>MILITARY_MACHINE [~MIL]</a:t>
            </a:r>
          </a:p>
          <a:p>
            <a:pPr defTabSz="1097280"/>
            <a:r>
              <a:rPr lang="en-US" sz="1560" dirty="0">
                <a:solidFill>
                  <a:prstClr val="black"/>
                </a:solidFill>
                <a:latin typeface="TitilliumText14L" pitchFamily="2" charset="0"/>
              </a:rPr>
              <a:t>MILITARY_OFFICER [~MIL]</a:t>
            </a:r>
          </a:p>
        </p:txBody>
      </p:sp>
    </p:spTree>
    <p:extLst>
      <p:ext uri="{BB962C8B-B14F-4D97-AF65-F5344CB8AC3E}">
        <p14:creationId xmlns:p14="http://schemas.microsoft.com/office/powerpoint/2010/main" val="330479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26" grpId="0"/>
      <p:bldP spid="36" grpId="0"/>
      <p:bldP spid="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Column names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016001" y="698792"/>
          <a:ext cx="10437394" cy="61653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9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8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94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1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Number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Column Name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Description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EventID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Globally unique event ID &amp; data version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Date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Date in YYYYMMDD format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3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Year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Year in 4 digit integer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4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Month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Month in 1 or 2 digit integer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Day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Day in 1 or 2 digit integer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6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SourceActorFull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All codes for source actor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7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SourceActorEntity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Entity code for source actor (usually country code)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8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SourceActorRole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Primary role code for source actor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9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SourceActorAttribute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Other attributes for source actor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TargetActorFull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All codes for target actor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11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TargetActorEntity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Entity code for target actor (usually country code)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12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TargetActorRole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Primary role code for target actor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13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TargetActorAttribute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Other attributes for target actor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14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EventCode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Event code in CAMEO ontology (includes leading zeros)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15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EventRootCode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Event code aggregated to 20 top-level CAMEO (leading zeros)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16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PentaClass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High level score on conflict–cooperation, material–verbal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17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GoldsteinScore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A -10 to 10 conflict-to-cooperation scale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18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Issues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Thematic information based on keywords in the event sentence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19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Lat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Estimated latitude of the event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20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Lon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Estimated longitude of the event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21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LocationName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Finest resolution location of the event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22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StateName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State or province where the event occurred (not supported)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23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CountryCode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Country where the event occurred (ISO 3 char)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24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SentenceID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Story database ID, followed by the zero-indexed sentence number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25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URLs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URL of the scraped story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26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NewsSources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tilliumText14L" panose="020B0604020202020204" charset="0"/>
                        </a:rPr>
                        <a:t>Abbreviated name of news source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49" marR="2249" marT="2249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4621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GDELT findings: China &amp; Russia overall</a:t>
            </a:r>
          </a:p>
        </p:txBody>
      </p:sp>
      <p:graphicFrame>
        <p:nvGraphicFramePr>
          <p:cNvPr id="4" name="Gráfico 21"/>
          <p:cNvGraphicFramePr>
            <a:graphicFrameLocks/>
          </p:cNvGraphicFramePr>
          <p:nvPr>
            <p:extLst/>
          </p:nvPr>
        </p:nvGraphicFramePr>
        <p:xfrm>
          <a:off x="1084245" y="1095942"/>
          <a:ext cx="10498156" cy="5762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0035746"/>
              </p:ext>
            </p:extLst>
          </p:nvPr>
        </p:nvGraphicFramePr>
        <p:xfrm>
          <a:off x="1081430" y="1118105"/>
          <a:ext cx="10544784" cy="5762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04117" y="4379507"/>
            <a:ext cx="7690454" cy="2086725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342887" indent="-342887" defTabSz="1097280">
              <a:buFont typeface="Arial" panose="020B0604020202020204" pitchFamily="34" charset="0"/>
              <a:buChar char="•"/>
            </a:pPr>
            <a:r>
              <a:rPr lang="en-US" sz="2160" b="1" dirty="0">
                <a:latin typeface="TitilliumText14L" pitchFamily="2" charset="0"/>
              </a:rPr>
              <a:t>Since 1980, upward trend</a:t>
            </a:r>
          </a:p>
          <a:p>
            <a:pPr marL="342887" indent="-342887" defTabSz="1097280">
              <a:buFont typeface="Arial" panose="020B0604020202020204" pitchFamily="34" charset="0"/>
              <a:buChar char="•"/>
            </a:pPr>
            <a:r>
              <a:rPr lang="en-US" sz="2160" b="1" dirty="0">
                <a:latin typeface="TitilliumText14L" pitchFamily="2" charset="0"/>
              </a:rPr>
              <a:t>Russia more aggressive than the late-Soviet period</a:t>
            </a:r>
          </a:p>
          <a:p>
            <a:pPr marL="342887" indent="-342887" defTabSz="1097280">
              <a:buFont typeface="Arial" panose="020B0604020202020204" pitchFamily="34" charset="0"/>
              <a:buChar char="•"/>
            </a:pPr>
            <a:r>
              <a:rPr lang="en-US" sz="2160" b="1" dirty="0">
                <a:latin typeface="TitilliumText14L" pitchFamily="2" charset="0"/>
              </a:rPr>
              <a:t>Yeltsin period (1991-2000) not as ‘friendly’ as is now sometimes thought (e.g. peaks in Chechnya Dec 94)</a:t>
            </a:r>
          </a:p>
          <a:p>
            <a:pPr marL="342887" indent="-342887" defTabSz="1097280">
              <a:buFont typeface="Arial" panose="020B0604020202020204" pitchFamily="34" charset="0"/>
              <a:buChar char="•"/>
            </a:pPr>
            <a:r>
              <a:rPr lang="en-US" sz="2160" b="1" dirty="0">
                <a:latin typeface="TitilliumText14L" pitchFamily="2" charset="0"/>
              </a:rPr>
              <a:t>Initial Putin reign fairly stable (with some peaks), but since then again increase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1388" y="1459091"/>
            <a:ext cx="6432415" cy="1089529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342887" indent="-342887" defTabSz="1097280">
              <a:buFont typeface="Arial" panose="020B0604020202020204" pitchFamily="34" charset="0"/>
              <a:buChar char="•"/>
            </a:pPr>
            <a:r>
              <a:rPr lang="en-US" sz="2160" b="1" dirty="0">
                <a:latin typeface="TitilliumText14L" pitchFamily="2" charset="0"/>
              </a:rPr>
              <a:t>Steady rise (+50%) in assertiveness since 1980</a:t>
            </a:r>
          </a:p>
          <a:p>
            <a:pPr marL="342887" indent="-342887" defTabSz="1097280">
              <a:buFont typeface="Arial" panose="020B0604020202020204" pitchFamily="34" charset="0"/>
              <a:buChar char="•"/>
            </a:pPr>
            <a:r>
              <a:rPr lang="en-US" sz="2160" b="1" dirty="0">
                <a:latin typeface="TitilliumText14L" pitchFamily="2" charset="0"/>
              </a:rPr>
              <a:t>Since 2003 seems to increase even more</a:t>
            </a:r>
          </a:p>
          <a:p>
            <a:pPr marL="342887" indent="-342887" defTabSz="1097280">
              <a:buFont typeface="Arial" panose="020B0604020202020204" pitchFamily="34" charset="0"/>
              <a:buChar char="•"/>
            </a:pPr>
            <a:r>
              <a:rPr lang="en-US" sz="2160" b="1" dirty="0">
                <a:latin typeface="TitilliumText14L" pitchFamily="2" charset="0"/>
              </a:rPr>
              <a:t>Overall, less oscillation</a:t>
            </a:r>
          </a:p>
        </p:txBody>
      </p:sp>
    </p:spTree>
    <p:extLst>
      <p:ext uri="{BB962C8B-B14F-4D97-AF65-F5344CB8AC3E}">
        <p14:creationId xmlns:p14="http://schemas.microsoft.com/office/powerpoint/2010/main" val="252626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8" grpId="0" build="p" animBg="1"/>
      <p:bldP spid="6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1" y="0"/>
            <a:ext cx="10804600" cy="68580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165494" y="2884665"/>
            <a:ext cx="2112235" cy="1323054"/>
            <a:chOff x="602816" y="2163498"/>
            <a:chExt cx="1584176" cy="992291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1043608" y="3148025"/>
              <a:ext cx="720080" cy="0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602816" y="2163498"/>
              <a:ext cx="1584176" cy="992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97280"/>
              <a:r>
                <a:rPr lang="en-US" sz="2666" dirty="0">
                  <a:solidFill>
                    <a:prstClr val="black"/>
                  </a:solidFill>
                  <a:latin typeface="HelveticaNeueLT Std Lt"/>
                </a:rPr>
                <a:t>traditional New </a:t>
              </a:r>
              <a:r>
                <a:rPr lang="en-US" sz="2666" dirty="0" err="1">
                  <a:solidFill>
                    <a:prstClr val="black"/>
                  </a:solidFill>
                  <a:latin typeface="HelveticaNeueLT Std Lt"/>
                </a:rPr>
                <a:t>Years’s</a:t>
              </a:r>
              <a:r>
                <a:rPr lang="en-US" sz="2666" dirty="0">
                  <a:solidFill>
                    <a:prstClr val="black"/>
                  </a:solidFill>
                  <a:latin typeface="HelveticaNeueLT Std Lt"/>
                </a:rPr>
                <a:t> lull + Sochi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280309" y="3294795"/>
            <a:ext cx="1533145" cy="912814"/>
            <a:chOff x="2188927" y="2471095"/>
            <a:chExt cx="1149859" cy="684610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2195736" y="3148025"/>
              <a:ext cx="1008112" cy="0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2188927" y="2471095"/>
              <a:ext cx="1149859" cy="684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97280"/>
              <a:r>
                <a:rPr lang="en-US" sz="2666" dirty="0">
                  <a:solidFill>
                    <a:prstClr val="black"/>
                  </a:solidFill>
                  <a:latin typeface="HelveticaNeueLT Std Lt"/>
                </a:rPr>
                <a:t>Asia pivot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237809" y="4197367"/>
            <a:ext cx="1533145" cy="1024510"/>
            <a:chOff x="1407051" y="3148025"/>
            <a:chExt cx="1149859" cy="768382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1763688" y="3148025"/>
              <a:ext cx="436587" cy="0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407051" y="3231797"/>
              <a:ext cx="1149859" cy="684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97280"/>
              <a:r>
                <a:rPr lang="en-US" sz="2666" dirty="0">
                  <a:solidFill>
                    <a:prstClr val="black"/>
                  </a:solidFill>
                  <a:latin typeface="HelveticaNeueLT Std Lt"/>
                </a:rPr>
                <a:t>Crimean peak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547151" y="3238257"/>
            <a:ext cx="1533145" cy="959115"/>
            <a:chOff x="3889058" y="2428690"/>
            <a:chExt cx="1149859" cy="719335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3995936" y="3148025"/>
              <a:ext cx="936104" cy="0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889058" y="2428690"/>
              <a:ext cx="1149859" cy="684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97280"/>
              <a:r>
                <a:rPr lang="en-US" sz="2666" dirty="0">
                  <a:solidFill>
                    <a:prstClr val="black"/>
                  </a:solidFill>
                  <a:latin typeface="HelveticaNeueLT Std Lt"/>
                </a:rPr>
                <a:t>reality sinks in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494808" y="4197368"/>
            <a:ext cx="1533145" cy="994410"/>
            <a:chOff x="3099801" y="3148025"/>
            <a:chExt cx="1149859" cy="745807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3203848" y="3148025"/>
              <a:ext cx="864096" cy="0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099801" y="3209222"/>
              <a:ext cx="1149859" cy="684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97280"/>
              <a:r>
                <a:rPr lang="en-US" sz="2666" dirty="0">
                  <a:solidFill>
                    <a:prstClr val="black"/>
                  </a:solidFill>
                  <a:latin typeface="HelveticaNeueLT Std Lt"/>
                </a:rPr>
                <a:t>Donbass peak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609867" y="4525185"/>
            <a:ext cx="2496277" cy="132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2666" dirty="0">
                <a:solidFill>
                  <a:prstClr val="black"/>
                </a:solidFill>
                <a:latin typeface="HelveticaNeueLT Std Lt"/>
              </a:rPr>
              <a:t>the 2015 story – with the click of a button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01888" y="1316766"/>
            <a:ext cx="4058152" cy="1733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2666" dirty="0">
                <a:solidFill>
                  <a:prstClr val="black"/>
                </a:solidFill>
                <a:latin typeface="HelveticaNeueLT Std Lt"/>
              </a:rPr>
              <a:t>… and all of this out of 1/3 of billion worldwide events, without human interference!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7738" y="0"/>
            <a:ext cx="10875264" cy="7772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Overall Russian assertiveness</a:t>
            </a:r>
          </a:p>
        </p:txBody>
      </p:sp>
    </p:spTree>
    <p:extLst>
      <p:ext uri="{BB962C8B-B14F-4D97-AF65-F5344CB8AC3E}">
        <p14:creationId xmlns:p14="http://schemas.microsoft.com/office/powerpoint/2010/main" val="329839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8A340D-7113-45B7-BCFE-FCC8A6A1F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4231"/>
            <a:ext cx="12192000" cy="6304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5A8E6D-F18D-4792-ADA3-71CA72F80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8810"/>
            <a:ext cx="12192000" cy="489488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4CD0278-3E24-4EEA-8AEB-1A16371ED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event datasets</a:t>
            </a:r>
          </a:p>
        </p:txBody>
      </p:sp>
    </p:spTree>
    <p:extLst>
      <p:ext uri="{BB962C8B-B14F-4D97-AF65-F5344CB8AC3E}">
        <p14:creationId xmlns:p14="http://schemas.microsoft.com/office/powerpoint/2010/main" val="308482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0A057-4A0E-42CA-8070-DEE50DC45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Machine Learning on Structural x Automated Event Data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17EECC-6319-44C7-8FA9-C80A15F10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73" y="845157"/>
            <a:ext cx="6226233" cy="6007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761A39-5277-4CC1-98AB-B730763A1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531" y="845157"/>
            <a:ext cx="5972840" cy="600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3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6DB21-D686-4FCD-97FC-855740EFC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Intra-state violence risk monitor - World (2019)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7249C-86CD-45AF-A226-914CC4DDC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1569"/>
            <a:ext cx="12192000" cy="461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96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590-7049-47EF-B7DE-8EEF727F3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Capability life cycle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63321A7-9925-456A-8CB1-8471B2B7B0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1896930"/>
              </p:ext>
            </p:extLst>
          </p:nvPr>
        </p:nvGraphicFramePr>
        <p:xfrm>
          <a:off x="2672179" y="2663301"/>
          <a:ext cx="9519821" cy="2499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FED54046-52AC-409B-B1E9-F17AF78ECB82}"/>
              </a:ext>
            </a:extLst>
          </p:cNvPr>
          <p:cNvGrpSpPr/>
          <p:nvPr/>
        </p:nvGrpSpPr>
        <p:grpSpPr>
          <a:xfrm rot="1842559">
            <a:off x="6556853" y="2742096"/>
            <a:ext cx="1303862" cy="521544"/>
            <a:chOff x="4694717" y="988759"/>
            <a:chExt cx="1303862" cy="521544"/>
          </a:xfrm>
        </p:grpSpPr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1366B9EA-5F2B-4D16-8DF0-2565ADBBF7A4}"/>
                </a:ext>
              </a:extLst>
            </p:cNvPr>
            <p:cNvSpPr/>
            <p:nvPr/>
          </p:nvSpPr>
          <p:spPr>
            <a:xfrm>
              <a:off x="4694717" y="988759"/>
              <a:ext cx="1303862" cy="521544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548914"/>
                <a:satOff val="57143"/>
                <a:lumOff val="-8403"/>
                <a:alphaOff val="0"/>
              </a:schemeClr>
            </a:fillRef>
            <a:effectRef idx="0">
              <a:schemeClr val="accent3">
                <a:hueOff val="1548914"/>
                <a:satOff val="57143"/>
                <a:lumOff val="-840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Arrow: Chevron 4">
              <a:extLst>
                <a:ext uri="{FF2B5EF4-FFF2-40B4-BE49-F238E27FC236}">
                  <a16:creationId xmlns:a16="http://schemas.microsoft.com/office/drawing/2014/main" id="{FA4FC936-3675-4EF5-BB6B-892D4BCE6CD2}"/>
                </a:ext>
              </a:extLst>
            </p:cNvPr>
            <p:cNvSpPr txBox="1"/>
            <p:nvPr/>
          </p:nvSpPr>
          <p:spPr>
            <a:xfrm>
              <a:off x="4955489" y="988759"/>
              <a:ext cx="782318" cy="5215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007" tIns="18669" rIns="18669" bIns="1866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>
                  <a:latin typeface="TitilliumText14L" pitchFamily="2" charset="0"/>
                </a:rPr>
                <a:t>Control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F2D50B6-4F93-4F0D-A772-85FF3512B648}"/>
              </a:ext>
            </a:extLst>
          </p:cNvPr>
          <p:cNvGrpSpPr/>
          <p:nvPr/>
        </p:nvGrpSpPr>
        <p:grpSpPr>
          <a:xfrm rot="19808356">
            <a:off x="6558384" y="4503792"/>
            <a:ext cx="1303862" cy="521544"/>
            <a:chOff x="4694717" y="988759"/>
            <a:chExt cx="1303862" cy="521544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446E1177-2522-4F64-A69C-9C777D52E0D2}"/>
                </a:ext>
              </a:extLst>
            </p:cNvPr>
            <p:cNvSpPr/>
            <p:nvPr/>
          </p:nvSpPr>
          <p:spPr>
            <a:xfrm>
              <a:off x="4694717" y="988759"/>
              <a:ext cx="1303862" cy="521544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548914"/>
                <a:satOff val="57143"/>
                <a:lumOff val="-8403"/>
                <a:alphaOff val="0"/>
              </a:schemeClr>
            </a:fillRef>
            <a:effectRef idx="0">
              <a:schemeClr val="accent3">
                <a:hueOff val="1548914"/>
                <a:satOff val="57143"/>
                <a:lumOff val="-840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Arrow: Chevron 4">
              <a:extLst>
                <a:ext uri="{FF2B5EF4-FFF2-40B4-BE49-F238E27FC236}">
                  <a16:creationId xmlns:a16="http://schemas.microsoft.com/office/drawing/2014/main" id="{C86A200A-315B-4CE8-B924-B41CC6B6B257}"/>
                </a:ext>
              </a:extLst>
            </p:cNvPr>
            <p:cNvSpPr txBox="1"/>
            <p:nvPr/>
          </p:nvSpPr>
          <p:spPr>
            <a:xfrm>
              <a:off x="4955489" y="988759"/>
              <a:ext cx="782318" cy="5215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007" tIns="18669" rIns="18669" bIns="1866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>
                  <a:latin typeface="TitilliumText14L" pitchFamily="2" charset="0"/>
                </a:rPr>
                <a:t>Reduce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A16FA0E-5A9C-4C76-BFE2-C47BFD5AFCFA}"/>
              </a:ext>
            </a:extLst>
          </p:cNvPr>
          <p:cNvSpPr/>
          <p:nvPr/>
        </p:nvSpPr>
        <p:spPr>
          <a:xfrm>
            <a:off x="2496333" y="2578906"/>
            <a:ext cx="476052" cy="2417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dirty="0"/>
              <a:t>Policy</a:t>
            </a: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5F3692F2-D02B-4082-88D4-C7D5F3FE32CB}"/>
              </a:ext>
            </a:extLst>
          </p:cNvPr>
          <p:cNvSpPr/>
          <p:nvPr/>
        </p:nvSpPr>
        <p:spPr>
          <a:xfrm>
            <a:off x="105689" y="2602993"/>
            <a:ext cx="1652378" cy="918782"/>
          </a:xfrm>
          <a:prstGeom prst="cloudCallout">
            <a:avLst>
              <a:gd name="adj1" fmla="val 9856"/>
              <a:gd name="adj2" fmla="val 248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‘Strategic Culture’</a:t>
            </a: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4D019A22-9469-4473-8CC3-BDE44CD85C4A}"/>
              </a:ext>
            </a:extLst>
          </p:cNvPr>
          <p:cNvSpPr/>
          <p:nvPr/>
        </p:nvSpPr>
        <p:spPr>
          <a:xfrm>
            <a:off x="73520" y="1660124"/>
            <a:ext cx="2149370" cy="918782"/>
          </a:xfrm>
          <a:prstGeom prst="cloudCallout">
            <a:avLst>
              <a:gd name="adj1" fmla="val 9856"/>
              <a:gd name="adj2" fmla="val 248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Security  Environment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EE76913-3A92-43AF-A014-4391C13AA3C6}"/>
              </a:ext>
            </a:extLst>
          </p:cNvPr>
          <p:cNvGrpSpPr/>
          <p:nvPr/>
        </p:nvGrpSpPr>
        <p:grpSpPr>
          <a:xfrm>
            <a:off x="1518514" y="1203658"/>
            <a:ext cx="1544283" cy="5211772"/>
            <a:chOff x="1802599" y="1203658"/>
            <a:chExt cx="1544283" cy="521177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74BAFA3-988F-4206-82B8-1DF76A0C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6867" y="1203658"/>
              <a:ext cx="834035" cy="5211772"/>
            </a:xfrm>
            <a:prstGeom prst="rect">
              <a:avLst/>
            </a:prstGeom>
            <a:scene3d>
              <a:camera prst="orthographicFront">
                <a:rot lat="1500000" lon="3299967" rev="0"/>
              </a:camera>
              <a:lightRig rig="threePt" dir="t"/>
            </a:scene3d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59B3E9C-7D15-4016-9EE3-C86CCBE60452}"/>
                </a:ext>
              </a:extLst>
            </p:cNvPr>
            <p:cNvSpPr/>
            <p:nvPr/>
          </p:nvSpPr>
          <p:spPr>
            <a:xfrm>
              <a:off x="1864312" y="5400991"/>
              <a:ext cx="1482570" cy="5192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Values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8BC330-508E-486B-8261-6F7994498EF6}"/>
                </a:ext>
              </a:extLst>
            </p:cNvPr>
            <p:cNvSpPr/>
            <p:nvPr/>
          </p:nvSpPr>
          <p:spPr>
            <a:xfrm>
              <a:off x="1802599" y="1919832"/>
              <a:ext cx="1482570" cy="5192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Interests</a:t>
              </a:r>
            </a:p>
          </p:txBody>
        </p:sp>
      </p:grp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A41196F6-5602-4456-9840-E1607AA8D27F}"/>
              </a:ext>
            </a:extLst>
          </p:cNvPr>
          <p:cNvSpPr/>
          <p:nvPr/>
        </p:nvSpPr>
        <p:spPr>
          <a:xfrm>
            <a:off x="400894" y="3563427"/>
            <a:ext cx="1858043" cy="918782"/>
          </a:xfrm>
          <a:prstGeom prst="cloudCallout">
            <a:avLst>
              <a:gd name="adj1" fmla="val 23967"/>
              <a:gd name="adj2" fmla="val 16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Threat perception</a:t>
            </a: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6EDA7400-D54A-4C1B-8A64-AF3AD6975FC4}"/>
              </a:ext>
            </a:extLst>
          </p:cNvPr>
          <p:cNvSpPr/>
          <p:nvPr/>
        </p:nvSpPr>
        <p:spPr>
          <a:xfrm>
            <a:off x="163498" y="4657508"/>
            <a:ext cx="1858043" cy="918782"/>
          </a:xfrm>
          <a:prstGeom prst="cloudCallout">
            <a:avLst>
              <a:gd name="adj1" fmla="val 2943"/>
              <a:gd name="adj2" fmla="val -3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Political system</a:t>
            </a:r>
          </a:p>
        </p:txBody>
      </p:sp>
    </p:spTree>
    <p:extLst>
      <p:ext uri="{BB962C8B-B14F-4D97-AF65-F5344CB8AC3E}">
        <p14:creationId xmlns:p14="http://schemas.microsoft.com/office/powerpoint/2010/main" val="397622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18" grpId="0" animBg="1"/>
      <p:bldP spid="11" grpId="0" animBg="1"/>
      <p:bldP spid="20" grpId="0" animBg="1"/>
      <p:bldP spid="12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81C10-E9DD-4509-B155-74DBD43AA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Intra-state violence risk monitor - World (next month)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EA540E-87F7-4779-B6B6-2CC5370CD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1569"/>
            <a:ext cx="12192000" cy="461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646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F08D9-A612-4A9D-9625-BE521E9C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Intra-state violence risk monitor - Russia (next month)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0E7B9C-CFA2-4C4E-812A-D3D5E5771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1569"/>
            <a:ext cx="12192000" cy="461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27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A6B13-285F-4116-8DA6-674926283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Intra-state violence risk monitor - Ukraine (next month)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F6EA1E-9D98-4479-80B3-9088D2080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022" y="952500"/>
            <a:ext cx="121920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658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49F90-09FD-4B1D-B804-4ACD066435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Text - examples: machine learning (Supervised)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F96D904-5AC0-44F3-A6B9-DEBA42B4A7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b="1" dirty="0" err="1"/>
              <a:t>RuBase</a:t>
            </a:r>
            <a:r>
              <a:rPr lang="en-US" sz="3600" b="1" dirty="0"/>
              <a:t> - Media </a:t>
            </a:r>
          </a:p>
        </p:txBody>
      </p:sp>
    </p:spTree>
    <p:extLst>
      <p:ext uri="{BB962C8B-B14F-4D97-AF65-F5344CB8AC3E}">
        <p14:creationId xmlns:p14="http://schemas.microsoft.com/office/powerpoint/2010/main" val="4620476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8B768-E0CC-384F-ADF1-EA0645C60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with out-of-the-box GDELT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EDF82-AA43-3F4C-AEC5-D6C4D57AA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 full text</a:t>
            </a:r>
          </a:p>
          <a:p>
            <a:r>
              <a:rPr lang="en-US" dirty="0"/>
              <a:t>No context (information surrounding article)</a:t>
            </a:r>
          </a:p>
          <a:p>
            <a:r>
              <a:rPr lang="en-US" dirty="0"/>
              <a:t>Wedded to Google’s proprietary methods</a:t>
            </a:r>
          </a:p>
          <a:p>
            <a:r>
              <a:rPr lang="en-US" dirty="0"/>
              <a:t>Coding schemas are faulty and brittle, especially in some topics</a:t>
            </a:r>
          </a:p>
          <a:p>
            <a:endParaRPr lang="en-US" dirty="0"/>
          </a:p>
          <a:p>
            <a:r>
              <a:rPr lang="en-US" dirty="0"/>
              <a:t>Example rule: Russia was in breach of the armistice agreement.” </a:t>
            </a:r>
          </a:p>
          <a:p>
            <a:r>
              <a:rPr lang="en-US" dirty="0"/>
              <a:t>Rule:  (IN BREACH) (OF LAW) [110]   </a:t>
            </a:r>
            <a:r>
              <a:rPr lang="en-US" dirty="0">
                <a:sym typeface="Wingdings" pitchFamily="2" charset="2"/>
              </a:rPr>
              <a:t> M</a:t>
            </a:r>
            <a:r>
              <a:rPr lang="en-US" dirty="0"/>
              <a:t>atch to Cameo code 110</a:t>
            </a:r>
          </a:p>
          <a:p>
            <a:r>
              <a:rPr lang="en-US" dirty="0"/>
              <a:t>Code 110 is the DISAPPROVE code </a:t>
            </a:r>
          </a:p>
          <a:p>
            <a:endParaRPr lang="en-US" dirty="0"/>
          </a:p>
          <a:p>
            <a:r>
              <a:rPr lang="en-US" dirty="0"/>
              <a:t>Critical issue - big data can be misleading if use sloppy processing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7E6180-8362-A844-879F-8E2F6C43E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064" y="5348289"/>
            <a:ext cx="4219575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710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63C11-41C1-5945-9531-2143F9474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Creating, Sorting and Augmenting Haystacks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03020-4FC4-0C40-B255-B7584772D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544" y="1194692"/>
            <a:ext cx="4100843" cy="519723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SOLR</a:t>
            </a:r>
          </a:p>
          <a:p>
            <a:pPr lvl="1"/>
            <a:r>
              <a:rPr lang="en-US" dirty="0"/>
              <a:t>Multilingual search</a:t>
            </a:r>
          </a:p>
          <a:p>
            <a:pPr lvl="1"/>
            <a:r>
              <a:rPr lang="en-US" dirty="0"/>
              <a:t>Relevancy ranking of results</a:t>
            </a:r>
          </a:p>
          <a:p>
            <a:pPr lvl="1"/>
            <a:r>
              <a:rPr lang="en-US" dirty="0"/>
              <a:t>Deduplication</a:t>
            </a:r>
          </a:p>
          <a:p>
            <a:pPr lvl="1"/>
            <a:r>
              <a:rPr lang="en-US" dirty="0"/>
              <a:t>Complex queries</a:t>
            </a:r>
          </a:p>
          <a:p>
            <a:r>
              <a:rPr lang="en-US" sz="2400" dirty="0"/>
              <a:t>SOLR </a:t>
            </a:r>
            <a:r>
              <a:rPr lang="en-US" sz="2400" dirty="0" err="1"/>
              <a:t>RuBASE</a:t>
            </a:r>
            <a:endParaRPr lang="en-US" sz="2400" dirty="0"/>
          </a:p>
          <a:p>
            <a:pPr lvl="1"/>
            <a:r>
              <a:rPr lang="en-US" dirty="0"/>
              <a:t>Time period: July 2017 – Present</a:t>
            </a:r>
          </a:p>
          <a:p>
            <a:pPr lvl="1"/>
            <a:r>
              <a:rPr lang="en-US" dirty="0"/>
              <a:t>Number of full text articles: 15,363,947</a:t>
            </a:r>
          </a:p>
          <a:p>
            <a:pPr lvl="1"/>
            <a:r>
              <a:rPr lang="en-US" dirty="0"/>
              <a:t>Size: 62G</a:t>
            </a:r>
          </a:p>
          <a:p>
            <a:pPr lvl="1"/>
            <a:r>
              <a:rPr lang="en-US" dirty="0"/>
              <a:t>Rate: 2,000 articles per 15 min</a:t>
            </a:r>
          </a:p>
          <a:p>
            <a:pPr lvl="1"/>
            <a:r>
              <a:rPr lang="en-US" dirty="0"/>
              <a:t>Latency: 5 minutes after GDELT, Real time – 20 min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93087E-B20D-E54D-96FD-144C9A0CB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386" y="1116736"/>
            <a:ext cx="7139609" cy="4751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47557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BB0A4-BBC1-124F-A562-445EC87CA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Natural Language Processing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1840F-F958-2640-AEE8-3E11EE0B7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5774" y="1006850"/>
            <a:ext cx="7686675" cy="4017170"/>
          </a:xfrm>
        </p:spPr>
        <p:txBody>
          <a:bodyPr>
            <a:normAutofit/>
          </a:bodyPr>
          <a:lstStyle/>
          <a:p>
            <a:r>
              <a:rPr lang="en-US" dirty="0"/>
              <a:t>Focus on Information Retrieval (search) and Extraction (get data)</a:t>
            </a:r>
          </a:p>
          <a:p>
            <a:r>
              <a:rPr lang="en-US" dirty="0"/>
              <a:t>Rules are brittle and don’t generalize well</a:t>
            </a:r>
          </a:p>
          <a:p>
            <a:pPr lvl="1"/>
            <a:r>
              <a:rPr lang="en-US" dirty="0"/>
              <a:t>Example: A queen is married to a king</a:t>
            </a:r>
          </a:p>
          <a:p>
            <a:r>
              <a:rPr lang="en-US" dirty="0"/>
              <a:t>Vector space models are the new best in class - learn a word by the company it keeps</a:t>
            </a:r>
          </a:p>
          <a:p>
            <a:pPr lvl="1"/>
            <a:r>
              <a:rPr lang="en-US" dirty="0"/>
              <a:t>Pros: Flexible &amp; extensible </a:t>
            </a:r>
          </a:p>
          <a:p>
            <a:pPr lvl="1"/>
            <a:r>
              <a:rPr lang="en-US" dirty="0"/>
              <a:t>Cons: Rare words &amp; data hungry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2" descr="https://www.tensorflow.org/versions/r0.7/images/linear-relationships.png">
            <a:extLst>
              <a:ext uri="{FF2B5EF4-FFF2-40B4-BE49-F238E27FC236}">
                <a16:creationId xmlns:a16="http://schemas.microsoft.com/office/drawing/2014/main" id="{002091BD-3525-9948-B42D-01AEE371A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945" y="4555716"/>
            <a:ext cx="6572645" cy="230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928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4E668-9747-D442-8415-66A0AA08E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NLP models for </a:t>
            </a:r>
            <a:r>
              <a:rPr lang="en-US" dirty="0" err="1"/>
              <a:t>RuBase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5F887-16DA-574C-BEDC-8781FE7FA70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025526"/>
            <a:ext cx="11353800" cy="546405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Test standard machine learning models using word embedding based features with a tiny corpora of annotated international affairs-related research papers</a:t>
            </a:r>
          </a:p>
          <a:p>
            <a:r>
              <a:rPr lang="en-US" sz="2400" dirty="0"/>
              <a:t>Evaluate validation and test datasets to gain a cursory understanding of how potentially useful supervised machine learning approaches can be for specific classification problems</a:t>
            </a:r>
          </a:p>
          <a:p>
            <a:r>
              <a:rPr lang="en-US" sz="2400" dirty="0"/>
              <a:t>Method</a:t>
            </a:r>
          </a:p>
          <a:p>
            <a:pPr lvl="1"/>
            <a:r>
              <a:rPr lang="en-US" sz="2000" dirty="0"/>
              <a:t>Acquire textual representations of research papers that have been paired with annotations. (1 paper was excluded as a duplicate data item)</a:t>
            </a:r>
          </a:p>
          <a:p>
            <a:pPr lvl="1"/>
            <a:r>
              <a:rPr lang="en-US" sz="2000" dirty="0"/>
              <a:t>Apply data cleaning methods to standardize</a:t>
            </a:r>
          </a:p>
          <a:p>
            <a:pPr lvl="1"/>
            <a:r>
              <a:rPr lang="en-US" sz="2000" dirty="0"/>
              <a:t>Build features</a:t>
            </a:r>
          </a:p>
          <a:p>
            <a:pPr lvl="1"/>
            <a:r>
              <a:rPr lang="en-US" sz="2000" dirty="0"/>
              <a:t>Perform cross validation splitting</a:t>
            </a:r>
          </a:p>
          <a:p>
            <a:pPr lvl="1"/>
            <a:r>
              <a:rPr lang="en-US" sz="2000" dirty="0"/>
              <a:t>Build and evaluate models</a:t>
            </a:r>
          </a:p>
          <a:p>
            <a:r>
              <a:rPr lang="en-US" sz="2400" dirty="0"/>
              <a:t>Classification</a:t>
            </a:r>
          </a:p>
          <a:p>
            <a:pPr lvl="1"/>
            <a:r>
              <a:rPr lang="en-US" sz="2000" dirty="0"/>
              <a:t>Influence Assert from Russia</a:t>
            </a:r>
          </a:p>
          <a:p>
            <a:pPr lvl="1"/>
            <a:r>
              <a:rPr lang="en-US" sz="2000" dirty="0"/>
              <a:t>Influence Assert to Russia</a:t>
            </a:r>
          </a:p>
          <a:p>
            <a:pPr lvl="1"/>
            <a:r>
              <a:rPr lang="en-US" sz="2000" dirty="0"/>
              <a:t>Russian Coercion </a:t>
            </a:r>
          </a:p>
          <a:p>
            <a:pPr lvl="1"/>
            <a:r>
              <a:rPr lang="en-US" sz="2000" dirty="0"/>
              <a:t>Russian Response</a:t>
            </a:r>
          </a:p>
          <a:p>
            <a:pPr lvl="1"/>
            <a:r>
              <a:rPr lang="en-US" sz="2000" dirty="0"/>
              <a:t>Russian Specific Concepts</a:t>
            </a:r>
          </a:p>
        </p:txBody>
      </p:sp>
    </p:spTree>
    <p:extLst>
      <p:ext uri="{BB962C8B-B14F-4D97-AF65-F5344CB8AC3E}">
        <p14:creationId xmlns:p14="http://schemas.microsoft.com/office/powerpoint/2010/main" val="8848631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1CC684B-C3A8-1447-8754-8B76194D0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969" y="2113186"/>
            <a:ext cx="3175906" cy="34217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B62411-E56B-4D45-9DD1-0FA1EF92C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Improved Coding for Russian Coercive behavior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E427ABD-E651-FF42-B055-E683260D78D9}"/>
              </a:ext>
            </a:extLst>
          </p:cNvPr>
          <p:cNvSpPr/>
          <p:nvPr/>
        </p:nvSpPr>
        <p:spPr>
          <a:xfrm>
            <a:off x="1718969" y="938405"/>
            <a:ext cx="8712293" cy="916545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tilliumText14L" pitchFamily="2" charset="0"/>
              </a:rPr>
              <a:t>Coding Schema:  Expert Annotation to ’Teach’ ML Algorithm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69C21F-81CF-4247-BE78-D2C56F48D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975" y="3033966"/>
            <a:ext cx="2346195" cy="3314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A942CB-805F-7A4F-B3D7-E746266BC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732" y="4039340"/>
            <a:ext cx="11560311" cy="2818659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pic>
        <p:nvPicPr>
          <p:cNvPr id="12" name="Graphic 11" descr="Filter">
            <a:extLst>
              <a:ext uri="{FF2B5EF4-FFF2-40B4-BE49-F238E27FC236}">
                <a16:creationId xmlns:a16="http://schemas.microsoft.com/office/drawing/2014/main" id="{E7EFAB2D-DED5-0949-BBD5-A43636C38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9301" y="1854951"/>
            <a:ext cx="1200598" cy="120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291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97716-EE84-D647-BDBE-1FBD60957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(Coercive) World Events in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7F6F7-3E58-4344-8B5E-6BB4F9AA9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8968" y="1323301"/>
            <a:ext cx="9317300" cy="11115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Russia responded in kind, denying the Russian market to a number of imports from the U.S., the EU, and their allies.”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D789F7-41CB-0D48-A059-283A59293934}"/>
              </a:ext>
            </a:extLst>
          </p:cNvPr>
          <p:cNvSpPr txBox="1"/>
          <p:nvPr/>
        </p:nvSpPr>
        <p:spPr>
          <a:xfrm>
            <a:off x="1710431" y="2907904"/>
            <a:ext cx="87711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tilliumText14L" pitchFamily="2" charset="0"/>
              </a:rPr>
              <a:t>Actor 1 = 		Russia</a:t>
            </a:r>
          </a:p>
          <a:p>
            <a:r>
              <a:rPr lang="en-US" sz="2400" b="1" dirty="0">
                <a:solidFill>
                  <a:schemeClr val="bg1"/>
                </a:solidFill>
                <a:latin typeface="TitilliumText14L" pitchFamily="2" charset="0"/>
              </a:rPr>
              <a:t>Actor 2 = 		The US, The EU, and their allies</a:t>
            </a:r>
          </a:p>
          <a:p>
            <a:r>
              <a:rPr lang="en-US" sz="2400" b="1" dirty="0">
                <a:solidFill>
                  <a:schemeClr val="bg1"/>
                </a:solidFill>
                <a:latin typeface="TitilliumText14L" pitchFamily="2" charset="0"/>
              </a:rPr>
              <a:t>Coercion Type = 	Economic</a:t>
            </a:r>
          </a:p>
          <a:p>
            <a:r>
              <a:rPr lang="en-US" sz="2400" b="1" dirty="0">
                <a:solidFill>
                  <a:schemeClr val="bg1"/>
                </a:solidFill>
                <a:latin typeface="TitilliumText14L" pitchFamily="2" charset="0"/>
              </a:rPr>
              <a:t>Coercion Severity = 	Moderate</a:t>
            </a:r>
          </a:p>
          <a:p>
            <a:r>
              <a:rPr lang="en-US" sz="2400" b="1" dirty="0">
                <a:solidFill>
                  <a:schemeClr val="bg1"/>
                </a:solidFill>
                <a:latin typeface="TitilliumText14L" pitchFamily="2" charset="0"/>
              </a:rPr>
              <a:t>Action Type = 	Acted/did</a:t>
            </a:r>
          </a:p>
          <a:p>
            <a:endParaRPr lang="en-US" sz="2000" b="1" dirty="0">
              <a:solidFill>
                <a:schemeClr val="bg1"/>
              </a:solidFill>
              <a:latin typeface="TitilliumText14L" pitchFamily="2" charset="0"/>
            </a:endParaRPr>
          </a:p>
          <a:p>
            <a:endParaRPr lang="en-US" sz="2000" b="1" dirty="0">
              <a:solidFill>
                <a:schemeClr val="bg1"/>
              </a:solidFill>
              <a:latin typeface="TitilliumText14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117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6093A-8C5A-4F68-AE4C-CDD5BB11C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Contested ‘Narratives’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A528D2-3EC4-4050-8C98-692308008837}"/>
              </a:ext>
            </a:extLst>
          </p:cNvPr>
          <p:cNvSpPr/>
          <p:nvPr/>
        </p:nvSpPr>
        <p:spPr>
          <a:xfrm>
            <a:off x="3406588" y="4443379"/>
            <a:ext cx="3524435" cy="1402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“Escalate to De-Escalate”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4D5F6C-02E8-4B6F-A71C-1AEA6DF1E47F}"/>
              </a:ext>
            </a:extLst>
          </p:cNvPr>
          <p:cNvSpPr/>
          <p:nvPr/>
        </p:nvSpPr>
        <p:spPr>
          <a:xfrm>
            <a:off x="7520866" y="2584881"/>
            <a:ext cx="3524435" cy="1402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Hybdrid</a:t>
            </a:r>
            <a:r>
              <a:rPr lang="en-US" sz="2800" dirty="0"/>
              <a:t> Warfare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2B3735-3004-48A8-9654-040F66DC576D}"/>
              </a:ext>
            </a:extLst>
          </p:cNvPr>
          <p:cNvSpPr/>
          <p:nvPr/>
        </p:nvSpPr>
        <p:spPr>
          <a:xfrm>
            <a:off x="1350277" y="1504452"/>
            <a:ext cx="3524435" cy="1402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Russian Assertiveness</a:t>
            </a:r>
          </a:p>
        </p:txBody>
      </p:sp>
    </p:spTree>
    <p:extLst>
      <p:ext uri="{BB962C8B-B14F-4D97-AF65-F5344CB8AC3E}">
        <p14:creationId xmlns:p14="http://schemas.microsoft.com/office/powerpoint/2010/main" val="32912707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5B76E-E4F2-1C4D-9F11-037FF0CE1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Patterns from Codes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6B44B1-F2F7-FA45-9DBF-1AD8A2850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218" t="8240" r="8659" b="9606"/>
          <a:stretch/>
        </p:blipFill>
        <p:spPr>
          <a:xfrm>
            <a:off x="1529662" y="850233"/>
            <a:ext cx="6664427" cy="5000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30062C-27A3-0144-B9D0-EF6FB28F5A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811" b="4552"/>
          <a:stretch/>
        </p:blipFill>
        <p:spPr>
          <a:xfrm>
            <a:off x="1069690" y="5894511"/>
            <a:ext cx="8296252" cy="8646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9490B8-9D45-1949-949F-BC789E6CFD31}"/>
              </a:ext>
            </a:extLst>
          </p:cNvPr>
          <p:cNvSpPr txBox="1"/>
          <p:nvPr/>
        </p:nvSpPr>
        <p:spPr>
          <a:xfrm>
            <a:off x="5998591" y="2091932"/>
            <a:ext cx="238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tilliumText14L" pitchFamily="2" charset="0"/>
              </a:rPr>
              <a:t>6APR: More US Sanctions (Elites/Businesses)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7DE3C3-988D-074C-BA3B-D83DD2AC33A8}"/>
              </a:ext>
            </a:extLst>
          </p:cNvPr>
          <p:cNvSpPr txBox="1"/>
          <p:nvPr/>
        </p:nvSpPr>
        <p:spPr>
          <a:xfrm>
            <a:off x="3135842" y="1343413"/>
            <a:ext cx="15870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tilliumText14L" pitchFamily="2" charset="0"/>
              </a:rPr>
              <a:t>1SEPT2017: Russia expels 755 US diplomats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1E9379-BC12-C540-A86B-B67D3876C02B}"/>
              </a:ext>
            </a:extLst>
          </p:cNvPr>
          <p:cNvSpPr txBox="1"/>
          <p:nvPr/>
        </p:nvSpPr>
        <p:spPr>
          <a:xfrm>
            <a:off x="4722919" y="3003040"/>
            <a:ext cx="18909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tilliumText14L" pitchFamily="2" charset="0"/>
              </a:rPr>
              <a:t>26MAR2018: EU and US expel Russian diplomats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BD7244-1959-4247-B7A5-DB18DF517FA2}"/>
              </a:ext>
            </a:extLst>
          </p:cNvPr>
          <p:cNvSpPr txBox="1"/>
          <p:nvPr/>
        </p:nvSpPr>
        <p:spPr>
          <a:xfrm rot="16200000">
            <a:off x="48776" y="3476468"/>
            <a:ext cx="23102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TitilliumText14L" pitchFamily="2" charset="0"/>
              </a:rPr>
              <a:t>Median Normalized Frequency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B5D8E9-BE1D-844A-AB86-F5A61B0EC519}"/>
              </a:ext>
            </a:extLst>
          </p:cNvPr>
          <p:cNvSpPr txBox="1"/>
          <p:nvPr/>
        </p:nvSpPr>
        <p:spPr>
          <a:xfrm>
            <a:off x="8194089" y="3919683"/>
            <a:ext cx="25834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tilliumText14L" pitchFamily="2" charset="0"/>
              </a:rPr>
              <a:t>30APR2018: Major protests against Russian government's decision to block Telegram</a:t>
            </a:r>
          </a:p>
        </p:txBody>
      </p:sp>
    </p:spTree>
    <p:extLst>
      <p:ext uri="{BB962C8B-B14F-4D97-AF65-F5344CB8AC3E}">
        <p14:creationId xmlns:p14="http://schemas.microsoft.com/office/powerpoint/2010/main" val="30422385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49F90-09FD-4B1D-B804-4ACD066435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Text - examples: machine learning (</a:t>
            </a:r>
            <a:r>
              <a:rPr lang="en-US" dirty="0" err="1"/>
              <a:t>UnSupervised</a:t>
            </a:r>
            <a:r>
              <a:rPr lang="en-US" dirty="0"/>
              <a:t>)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F96D904-5AC0-44F3-A6B9-DEBA42B4A7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b="1" dirty="0" err="1"/>
              <a:t>RuBase</a:t>
            </a:r>
            <a:r>
              <a:rPr lang="en-US" sz="3600" b="1" dirty="0"/>
              <a:t> - Academic corpora</a:t>
            </a:r>
          </a:p>
        </p:txBody>
      </p:sp>
    </p:spTree>
    <p:extLst>
      <p:ext uri="{BB962C8B-B14F-4D97-AF65-F5344CB8AC3E}">
        <p14:creationId xmlns:p14="http://schemas.microsoft.com/office/powerpoint/2010/main" val="13750168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03201"/>
            <a:ext cx="11785597" cy="5889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0"/>
            <a:ext cx="11785601" cy="5679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46"/>
          <p:cNvPicPr preferRelativeResize="0"/>
          <p:nvPr/>
        </p:nvPicPr>
        <p:blipFill rotWithShape="1">
          <a:blip r:embed="rId3">
            <a:alphaModFix/>
          </a:blip>
          <a:srcRect l="470" r="-470"/>
          <a:stretch/>
        </p:blipFill>
        <p:spPr>
          <a:xfrm>
            <a:off x="56701" y="608687"/>
            <a:ext cx="12191999" cy="5215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03785" cy="645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067" y="543267"/>
            <a:ext cx="11785600" cy="4684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03201"/>
            <a:ext cx="11785600" cy="5827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278" y="0"/>
            <a:ext cx="5674704" cy="482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87;p54">
            <a:extLst>
              <a:ext uri="{FF2B5EF4-FFF2-40B4-BE49-F238E27FC236}">
                <a16:creationId xmlns:a16="http://schemas.microsoft.com/office/drawing/2014/main" id="{95F7DA26-3A19-4B6A-9700-E0C3FFCAF76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7341" y="406401"/>
            <a:ext cx="6674659" cy="645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403" y="1730159"/>
            <a:ext cx="11785597" cy="2414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Coverage of economy vs foreign and security policy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70" y="1337620"/>
            <a:ext cx="6397746" cy="4598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718" y="1997722"/>
            <a:ext cx="6793282" cy="486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03201"/>
            <a:ext cx="11785603" cy="5621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8D756-90B5-402D-9D64-F0D09E99D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</a:t>
            </a:r>
          </a:p>
        </p:txBody>
      </p:sp>
      <p:pic>
        <p:nvPicPr>
          <p:cNvPr id="4" name="Picture 4" descr="https://gwilymlockwoodcom.files.wordpress.com/2017/05/gold-middle-and-grey-concentrics-evenly-spaced.png">
            <a:extLst>
              <a:ext uri="{FF2B5EF4-FFF2-40B4-BE49-F238E27FC236}">
                <a16:creationId xmlns:a16="http://schemas.microsoft.com/office/drawing/2014/main" id="{F4E6E49A-4BFF-4EF2-A5E2-E6E43533F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96"/>
          <a:stretch/>
        </p:blipFill>
        <p:spPr bwMode="auto">
          <a:xfrm>
            <a:off x="838200" y="1164483"/>
            <a:ext cx="11273532" cy="569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50157E-ED67-4891-82E2-9F46411FF3D7}"/>
              </a:ext>
            </a:extLst>
          </p:cNvPr>
          <p:cNvGrpSpPr/>
          <p:nvPr/>
        </p:nvGrpSpPr>
        <p:grpSpPr>
          <a:xfrm>
            <a:off x="5216006" y="6208066"/>
            <a:ext cx="2448935" cy="694178"/>
            <a:chOff x="2242099" y="220289"/>
            <a:chExt cx="3662824" cy="11514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E66912-2DBE-41ED-BACF-411439EE6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2099" y="220289"/>
              <a:ext cx="1212059" cy="115145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3805E5C-EC23-4E89-9888-9636CB4C4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6223" y="220289"/>
              <a:ext cx="2298700" cy="1066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527DD4D-4D56-48B6-8818-C05B7071E465}"/>
              </a:ext>
            </a:extLst>
          </p:cNvPr>
          <p:cNvSpPr txBox="1"/>
          <p:nvPr/>
        </p:nvSpPr>
        <p:spPr>
          <a:xfrm>
            <a:off x="5232074" y="4323140"/>
            <a:ext cx="2735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tilliumText14L" pitchFamily="2" charset="0"/>
              </a:rPr>
              <a:t>Students/scholars willing to play ball</a:t>
            </a:r>
            <a:endParaRPr lang="uk-UA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B37745-B75B-428D-9A66-9DEC6DB89E31}"/>
              </a:ext>
            </a:extLst>
          </p:cNvPr>
          <p:cNvSpPr txBox="1"/>
          <p:nvPr/>
        </p:nvSpPr>
        <p:spPr>
          <a:xfrm>
            <a:off x="5107091" y="2733796"/>
            <a:ext cx="2735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tilliumText14L" pitchFamily="2" charset="0"/>
              </a:rPr>
              <a:t>Soundboard group</a:t>
            </a:r>
            <a:endParaRPr lang="uk-UA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2B85E-2A5C-434C-8714-86F4C615308A}"/>
              </a:ext>
            </a:extLst>
          </p:cNvPr>
          <p:cNvSpPr txBox="1"/>
          <p:nvPr/>
        </p:nvSpPr>
        <p:spPr>
          <a:xfrm>
            <a:off x="4763386" y="1272074"/>
            <a:ext cx="3423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tilliumText14L" pitchFamily="2" charset="0"/>
              </a:rPr>
              <a:t>RuBase</a:t>
            </a:r>
            <a:r>
              <a:rPr lang="en-US" sz="3600" b="1" dirty="0">
                <a:solidFill>
                  <a:schemeClr val="bg1"/>
                </a:solidFill>
                <a:latin typeface="TitilliumText14L" pitchFamily="2" charset="0"/>
              </a:rPr>
              <a:t> ecosystem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949682-D7F9-43B0-B927-C47161FB7B34}"/>
              </a:ext>
            </a:extLst>
          </p:cNvPr>
          <p:cNvSpPr/>
          <p:nvPr/>
        </p:nvSpPr>
        <p:spPr>
          <a:xfrm>
            <a:off x="838199" y="6855396"/>
            <a:ext cx="9282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/>
              <a:t>Source of original image: Paint your target: how to create a bullseye graph in Tableau by Gwilym Lockwood, https://www.theinformationlab.co.uk/2017/05/24/paint-target-create-bullseye-graph-tableau/</a:t>
            </a:r>
            <a:endParaRPr lang="en-US" sz="900" i="1" dirty="0"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2A9E6D-E902-47FA-AF85-714D5D4140C6}"/>
              </a:ext>
            </a:extLst>
          </p:cNvPr>
          <p:cNvSpPr txBox="1"/>
          <p:nvPr/>
        </p:nvSpPr>
        <p:spPr>
          <a:xfrm>
            <a:off x="5232074" y="5513116"/>
            <a:ext cx="24857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tilliumText14L" pitchFamily="2" charset="0"/>
              </a:rPr>
              <a:t>‘The core’</a:t>
            </a:r>
          </a:p>
          <a:p>
            <a:pPr algn="ctr"/>
            <a:r>
              <a:rPr lang="en-US" sz="1400" b="1" dirty="0">
                <a:latin typeface="TitilliumText14L" pitchFamily="2" charset="0"/>
              </a:rPr>
              <a:t>(including HCSS Team-Ukraine)</a:t>
            </a:r>
            <a:endParaRPr lang="uk-UA" sz="1400" b="1" dirty="0"/>
          </a:p>
        </p:txBody>
      </p:sp>
    </p:spTree>
    <p:extLst>
      <p:ext uri="{BB962C8B-B14F-4D97-AF65-F5344CB8AC3E}">
        <p14:creationId xmlns:p14="http://schemas.microsoft.com/office/powerpoint/2010/main" val="22584378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72"/>
          <p:cNvSpPr txBox="1">
            <a:spLocks noGrp="1"/>
          </p:cNvSpPr>
          <p:nvPr>
            <p:ph type="title"/>
          </p:nvPr>
        </p:nvSpPr>
        <p:spPr>
          <a:xfrm>
            <a:off x="1219200" y="58737"/>
            <a:ext cx="1036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Where is Rizzoma’s place</a:t>
            </a:r>
            <a:endParaRPr/>
          </a:p>
        </p:txBody>
      </p:sp>
      <p:sp>
        <p:nvSpPr>
          <p:cNvPr id="411" name="Google Shape;411;p72"/>
          <p:cNvSpPr txBox="1">
            <a:spLocks noGrp="1"/>
          </p:cNvSpPr>
          <p:nvPr>
            <p:ph type="body" idx="1"/>
          </p:nvPr>
        </p:nvSpPr>
        <p:spPr>
          <a:xfrm>
            <a:off x="1219200" y="1196752"/>
            <a:ext cx="10363200" cy="819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406390" indent="-330192">
              <a:spcBef>
                <a:spcPts val="0"/>
              </a:spcBef>
              <a:buSzPts val="1700"/>
              <a:buChar char="▪"/>
            </a:pPr>
            <a:r>
              <a:rPr lang="en" sz="2400"/>
              <a:t>Rizzoma is one of the new stars in a 'new' wave of collaborative tools that are all quite 'google'y</a:t>
            </a:r>
            <a:endParaRPr sz="2400"/>
          </a:p>
        </p:txBody>
      </p:sp>
      <p:grpSp>
        <p:nvGrpSpPr>
          <p:cNvPr id="412" name="Google Shape;412;p72"/>
          <p:cNvGrpSpPr/>
          <p:nvPr/>
        </p:nvGrpSpPr>
        <p:grpSpPr>
          <a:xfrm>
            <a:off x="1336564" y="2502877"/>
            <a:ext cx="2740137" cy="2740137"/>
            <a:chOff x="1336562" y="2502876"/>
            <a:chExt cx="2740138" cy="2740138"/>
          </a:xfrm>
        </p:grpSpPr>
        <p:pic>
          <p:nvPicPr>
            <p:cNvPr id="413" name="Google Shape;413;p72" descr="Related 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36562" y="2502876"/>
              <a:ext cx="2740138" cy="2740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72" descr="Related 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89441" y="2502876"/>
              <a:ext cx="2517019" cy="8671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5" name="Google Shape;415;p72"/>
          <p:cNvGrpSpPr/>
          <p:nvPr/>
        </p:nvGrpSpPr>
        <p:grpSpPr>
          <a:xfrm>
            <a:off x="4985972" y="2578760"/>
            <a:ext cx="2990849" cy="2317593"/>
            <a:chOff x="5273921" y="2578759"/>
            <a:chExt cx="2990850" cy="2317594"/>
          </a:xfrm>
        </p:grpSpPr>
        <p:pic>
          <p:nvPicPr>
            <p:cNvPr id="416" name="Google Shape;416;p72" descr="Image result for asana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484144" y="3416532"/>
              <a:ext cx="2242153" cy="14798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7" name="Google Shape;417;p72" descr="Image result for trello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73921" y="2578759"/>
              <a:ext cx="2990850" cy="8377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8" name="Google Shape;418;p72"/>
          <p:cNvGrpSpPr/>
          <p:nvPr/>
        </p:nvGrpSpPr>
        <p:grpSpPr>
          <a:xfrm>
            <a:off x="8886093" y="2502877"/>
            <a:ext cx="3118225" cy="2812612"/>
            <a:chOff x="8886092" y="2502876"/>
            <a:chExt cx="3118225" cy="2812612"/>
          </a:xfrm>
        </p:grpSpPr>
        <p:pic>
          <p:nvPicPr>
            <p:cNvPr id="419" name="Google Shape;419;p72" descr="Image result for apache wave logo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201777" y="2502876"/>
              <a:ext cx="1548185" cy="1210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p72" descr="Related imag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33741" y="2684267"/>
              <a:ext cx="1315266" cy="10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1" name="Google Shape;421;p72" descr="Related image"/>
            <p:cNvPicPr preferRelativeResize="0"/>
            <p:nvPr/>
          </p:nvPicPr>
          <p:blipFill rotWithShape="1">
            <a:blip r:embed="rId9">
              <a:alphaModFix/>
            </a:blip>
            <a:srcRect t="23218" r="75841" b="26250"/>
            <a:stretch/>
          </p:blipFill>
          <p:spPr>
            <a:xfrm>
              <a:off x="9133741" y="3122874"/>
              <a:ext cx="2551548" cy="219261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22" name="Google Shape;422;p72"/>
            <p:cNvCxnSpPr/>
            <p:nvPr/>
          </p:nvCxnSpPr>
          <p:spPr>
            <a:xfrm rot="10800000" flipH="1">
              <a:off x="8886092" y="2684232"/>
              <a:ext cx="3118200" cy="7323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3" name="Google Shape;423;p72"/>
            <p:cNvCxnSpPr/>
            <p:nvPr/>
          </p:nvCxnSpPr>
          <p:spPr>
            <a:xfrm>
              <a:off x="8988717" y="2620228"/>
              <a:ext cx="3015600" cy="7209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24" name="Google Shape;424;p72"/>
          <p:cNvSpPr txBox="1"/>
          <p:nvPr/>
        </p:nvSpPr>
        <p:spPr>
          <a:xfrm>
            <a:off x="926123" y="5196121"/>
            <a:ext cx="3247200" cy="1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en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document-centric</a:t>
            </a:r>
            <a:endParaRPr sz="1467"/>
          </a:p>
          <a:p>
            <a:pPr marL="338658" indent="-330192">
              <a:buClr>
                <a:schemeClr val="lt1"/>
              </a:buClr>
              <a:buSzPts val="1500"/>
              <a:buFont typeface="Arial"/>
              <a:buChar char="•"/>
            </a:pPr>
            <a:r>
              <a:rPr lang="en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documents are at the center</a:t>
            </a:r>
            <a:endParaRPr sz="1467"/>
          </a:p>
          <a:p>
            <a:pPr marL="338658" indent="-330192">
              <a:buClr>
                <a:schemeClr val="lt1"/>
              </a:buClr>
              <a:buSzPts val="1500"/>
              <a:buFont typeface="Arial"/>
              <a:buChar char="•"/>
            </a:pPr>
            <a:r>
              <a:rPr lang="en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discussion possible but limited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72"/>
          <p:cNvSpPr txBox="1"/>
          <p:nvPr/>
        </p:nvSpPr>
        <p:spPr>
          <a:xfrm>
            <a:off x="4888523" y="5196121"/>
            <a:ext cx="3669200" cy="13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en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project-centric</a:t>
            </a:r>
            <a:endParaRPr sz="1467"/>
          </a:p>
          <a:p>
            <a:pPr marL="338658" indent="-330192">
              <a:buClr>
                <a:schemeClr val="lt1"/>
              </a:buClr>
              <a:buSzPts val="1500"/>
              <a:buFont typeface="Arial"/>
              <a:buChar char="•"/>
            </a:pPr>
            <a:r>
              <a:rPr lang="en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improve on old-fashioned project management ideas</a:t>
            </a:r>
            <a:endParaRPr sz="1467"/>
          </a:p>
          <a:p>
            <a:pPr marL="338658" indent="-330192">
              <a:buClr>
                <a:schemeClr val="lt1"/>
              </a:buClr>
              <a:buSzPts val="1500"/>
              <a:buFont typeface="Arial"/>
              <a:buChar char="•"/>
            </a:pPr>
            <a:r>
              <a:rPr lang="en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very linear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72"/>
          <p:cNvSpPr txBox="1"/>
          <p:nvPr/>
        </p:nvSpPr>
        <p:spPr>
          <a:xfrm>
            <a:off x="8886092" y="5172676"/>
            <a:ext cx="3223600" cy="19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en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discussion-centric</a:t>
            </a:r>
            <a:endParaRPr sz="1467"/>
          </a:p>
          <a:p>
            <a:pPr marL="338658" indent="-330192">
              <a:buClr>
                <a:schemeClr val="lt1"/>
              </a:buClr>
              <a:buSzPts val="1500"/>
              <a:buFont typeface="Arial"/>
              <a:buChar char="•"/>
            </a:pPr>
            <a:r>
              <a:rPr lang="en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most useful for knowledge workers</a:t>
            </a:r>
            <a:endParaRPr sz="1467"/>
          </a:p>
          <a:p>
            <a:pPr marL="338658" indent="-330192">
              <a:buClr>
                <a:schemeClr val="lt1"/>
              </a:buClr>
              <a:buSzPts val="1500"/>
              <a:buFont typeface="Arial"/>
              <a:buChar char="•"/>
            </a:pPr>
            <a:r>
              <a:rPr lang="en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Easily linked to the first two categories</a:t>
            </a:r>
            <a:endParaRPr sz="1467"/>
          </a:p>
          <a:p>
            <a:pPr marL="338658" indent="-203195">
              <a:buClr>
                <a:schemeClr val="lt1"/>
              </a:buClr>
              <a:buSzPts val="1500"/>
            </a:pP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24091"/>
            <a:ext cx="12192000" cy="6038851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74"/>
          <p:cNvSpPr/>
          <p:nvPr/>
        </p:nvSpPr>
        <p:spPr>
          <a:xfrm>
            <a:off x="613459" y="324091"/>
            <a:ext cx="2535200" cy="46992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9" name="Google Shape;439;p74"/>
          <p:cNvSpPr/>
          <p:nvPr/>
        </p:nvSpPr>
        <p:spPr>
          <a:xfrm>
            <a:off x="3148315" y="717631"/>
            <a:ext cx="8530400" cy="5602000"/>
          </a:xfrm>
          <a:prstGeom prst="rect">
            <a:avLst/>
          </a:prstGeom>
          <a:noFill/>
          <a:ln w="1905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0" name="Google Shape;440;p74"/>
          <p:cNvSpPr txBox="1"/>
          <p:nvPr/>
        </p:nvSpPr>
        <p:spPr>
          <a:xfrm>
            <a:off x="1095269" y="5567685"/>
            <a:ext cx="1955600" cy="36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en" sz="1867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Topics window</a:t>
            </a:r>
            <a:endParaRPr sz="1867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1" name="Google Shape;441;p74"/>
          <p:cNvSpPr txBox="1"/>
          <p:nvPr/>
        </p:nvSpPr>
        <p:spPr>
          <a:xfrm>
            <a:off x="7386161" y="6387149"/>
            <a:ext cx="1955600" cy="36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en" sz="1867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Main window</a:t>
            </a:r>
            <a:endParaRPr sz="1867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42" name="Google Shape;442;p74"/>
          <p:cNvCxnSpPr>
            <a:stCxn id="441" idx="1"/>
            <a:endCxn id="437" idx="2"/>
          </p:cNvCxnSpPr>
          <p:nvPr/>
        </p:nvCxnSpPr>
        <p:spPr>
          <a:xfrm rot="10800000">
            <a:off x="6096161" y="6362949"/>
            <a:ext cx="1290000" cy="208800"/>
          </a:xfrm>
          <a:prstGeom prst="straightConnector1">
            <a:avLst/>
          </a:prstGeom>
          <a:noFill/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43" name="Google Shape;443;p74"/>
          <p:cNvCxnSpPr>
            <a:stCxn id="440" idx="0"/>
          </p:cNvCxnSpPr>
          <p:nvPr/>
        </p:nvCxnSpPr>
        <p:spPr>
          <a:xfrm rot="10800000">
            <a:off x="1943069" y="5023285"/>
            <a:ext cx="130000" cy="5444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5"/>
          <p:cNvSpPr txBox="1">
            <a:spLocks noGrp="1"/>
          </p:cNvSpPr>
          <p:nvPr>
            <p:ph type="title"/>
          </p:nvPr>
        </p:nvSpPr>
        <p:spPr>
          <a:xfrm>
            <a:off x="1219200" y="58737"/>
            <a:ext cx="1036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Mind map</a:t>
            </a:r>
            <a:endParaRPr/>
          </a:p>
        </p:txBody>
      </p:sp>
      <p:sp>
        <p:nvSpPr>
          <p:cNvPr id="449" name="Google Shape;449;p75"/>
          <p:cNvSpPr txBox="1">
            <a:spLocks noGrp="1"/>
          </p:cNvSpPr>
          <p:nvPr>
            <p:ph type="body" idx="1"/>
          </p:nvPr>
        </p:nvSpPr>
        <p:spPr>
          <a:xfrm>
            <a:off x="1219200" y="1056075"/>
            <a:ext cx="10363200" cy="94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406390" indent="-338658">
              <a:spcBef>
                <a:spcPts val="0"/>
              </a:spcBef>
              <a:buSzPts val="2000"/>
              <a:buChar char="▪"/>
            </a:pPr>
            <a:r>
              <a:rPr lang="en"/>
              <a:t>If you’re feeling lost in a big topic – you may switch to a mind map view to see a topic’s tree</a:t>
            </a:r>
            <a:endParaRPr/>
          </a:p>
        </p:txBody>
      </p:sp>
      <p:pic>
        <p:nvPicPr>
          <p:cNvPr id="450" name="Google Shape;450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4877" y="2087583"/>
            <a:ext cx="10951843" cy="4426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4877" y="2087583"/>
            <a:ext cx="10951844" cy="4457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Data to Decisions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3118982" y="5749447"/>
            <a:ext cx="6450904" cy="1114817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</a:p>
          <a:p>
            <a:pPr algn="ctr"/>
            <a:r>
              <a:rPr lang="en-US" dirty="0"/>
              <a:t>signals, know nothing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620023" y="4486405"/>
            <a:ext cx="5448822" cy="111481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INFORMATION</a:t>
            </a:r>
          </a:p>
          <a:p>
            <a:pPr algn="ctr"/>
            <a:r>
              <a:rPr lang="en-US" dirty="0"/>
              <a:t>useful, organized, structured</a:t>
            </a:r>
          </a:p>
        </p:txBody>
      </p:sp>
      <p:sp>
        <p:nvSpPr>
          <p:cNvPr id="6" name="Rectangle 5"/>
          <p:cNvSpPr/>
          <p:nvPr/>
        </p:nvSpPr>
        <p:spPr>
          <a:xfrm>
            <a:off x="4008330" y="3223364"/>
            <a:ext cx="4672208" cy="111481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KNOWLEDGE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contextual. synthesized, learning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4305823" y="1960324"/>
            <a:ext cx="4077222" cy="1114817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INSIGHTS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applied, integrated, actionable</a:t>
            </a:r>
          </a:p>
        </p:txBody>
      </p:sp>
      <p:sp>
        <p:nvSpPr>
          <p:cNvPr id="8" name="Rectangle 7"/>
          <p:cNvSpPr/>
          <p:nvPr/>
        </p:nvSpPr>
        <p:spPr>
          <a:xfrm>
            <a:off x="4678473" y="697283"/>
            <a:ext cx="3331924" cy="111481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DECISIONS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change. movement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9182" y="5340687"/>
            <a:ext cx="149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given context,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becomes</a:t>
            </a:r>
          </a:p>
        </p:txBody>
      </p:sp>
      <p:cxnSp>
        <p:nvCxnSpPr>
          <p:cNvPr id="11" name="Connector: Elbow 10"/>
          <p:cNvCxnSpPr>
            <a:stCxn id="3" idx="1"/>
            <a:endCxn id="9" idx="2"/>
          </p:cNvCxnSpPr>
          <p:nvPr/>
        </p:nvCxnSpPr>
        <p:spPr>
          <a:xfrm rot="10800000">
            <a:off x="2307786" y="5987018"/>
            <a:ext cx="811197" cy="31983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/>
          <p:cNvCxnSpPr>
            <a:stCxn id="9" idx="0"/>
            <a:endCxn id="5" idx="1"/>
          </p:cNvCxnSpPr>
          <p:nvPr/>
        </p:nvCxnSpPr>
        <p:spPr>
          <a:xfrm rot="5400000" flipH="1" flipV="1">
            <a:off x="2815468" y="4536132"/>
            <a:ext cx="296873" cy="131223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43529" y="4066180"/>
            <a:ext cx="1614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given meaning,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becomes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36752" y="2812729"/>
            <a:ext cx="1419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given insight,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becomes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03267" y="1555447"/>
            <a:ext cx="1569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given purpose,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becomes</a:t>
            </a:r>
          </a:p>
        </p:txBody>
      </p:sp>
      <p:cxnSp>
        <p:nvCxnSpPr>
          <p:cNvPr id="20" name="Connector: Elbow 19"/>
          <p:cNvCxnSpPr>
            <a:stCxn id="5" idx="1"/>
            <a:endCxn id="14" idx="2"/>
          </p:cNvCxnSpPr>
          <p:nvPr/>
        </p:nvCxnSpPr>
        <p:spPr>
          <a:xfrm rot="10800000">
            <a:off x="2750963" y="4712512"/>
            <a:ext cx="869061" cy="33130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/>
          <p:cNvCxnSpPr>
            <a:stCxn id="14" idx="0"/>
            <a:endCxn id="6" idx="1"/>
          </p:cNvCxnSpPr>
          <p:nvPr/>
        </p:nvCxnSpPr>
        <p:spPr>
          <a:xfrm rot="5400000" flipH="1" flipV="1">
            <a:off x="3236943" y="3294793"/>
            <a:ext cx="285407" cy="125736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/>
          <p:cNvCxnSpPr>
            <a:stCxn id="6" idx="1"/>
            <a:endCxn id="15" idx="2"/>
          </p:cNvCxnSpPr>
          <p:nvPr/>
        </p:nvCxnSpPr>
        <p:spPr>
          <a:xfrm rot="10800000">
            <a:off x="3246466" y="3459061"/>
            <a:ext cx="761864" cy="32171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/>
          <p:cNvCxnSpPr>
            <a:stCxn id="15" idx="0"/>
            <a:endCxn id="7" idx="1"/>
          </p:cNvCxnSpPr>
          <p:nvPr/>
        </p:nvCxnSpPr>
        <p:spPr>
          <a:xfrm rot="5400000" flipH="1" flipV="1">
            <a:off x="3628646" y="2135553"/>
            <a:ext cx="294996" cy="105935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/>
          <p:cNvCxnSpPr>
            <a:stCxn id="7" idx="1"/>
            <a:endCxn id="16" idx="2"/>
          </p:cNvCxnSpPr>
          <p:nvPr/>
        </p:nvCxnSpPr>
        <p:spPr>
          <a:xfrm rot="10800000">
            <a:off x="3487777" y="2201779"/>
            <a:ext cx="818046" cy="31595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/>
          <p:cNvCxnSpPr>
            <a:endCxn id="8" idx="1"/>
          </p:cNvCxnSpPr>
          <p:nvPr/>
        </p:nvCxnSpPr>
        <p:spPr>
          <a:xfrm flipV="1">
            <a:off x="3367121" y="1254692"/>
            <a:ext cx="1311352" cy="294997"/>
          </a:xfrm>
          <a:prstGeom prst="bentConnector3">
            <a:avLst>
              <a:gd name="adj1" fmla="val 33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0130611" y="885358"/>
            <a:ext cx="18537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What action?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reveals directions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120320" y="2147192"/>
            <a:ext cx="18742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What is best?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reveals principles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214866" y="3411440"/>
            <a:ext cx="16852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Why?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reveals patterns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006474" y="4674481"/>
            <a:ext cx="21019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What?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reveals relationships</a:t>
            </a:r>
          </a:p>
        </p:txBody>
      </p:sp>
    </p:spTree>
    <p:extLst>
      <p:ext uri="{BB962C8B-B14F-4D97-AF65-F5344CB8AC3E}">
        <p14:creationId xmlns:p14="http://schemas.microsoft.com/office/powerpoint/2010/main" val="316883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/>
      <p:bldP spid="14" grpId="0"/>
      <p:bldP spid="15" grpId="0"/>
      <p:bldP spid="16" grpId="0"/>
      <p:bldP spid="35" grpId="0"/>
      <p:bldP spid="38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1A40E-6AE4-4FA0-B5DE-FA9391841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Academia Was Supposed to Be about…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1F5B4C4-020B-4031-87C7-AF79EB77E73F}"/>
              </a:ext>
            </a:extLst>
          </p:cNvPr>
          <p:cNvGrpSpPr/>
          <p:nvPr/>
        </p:nvGrpSpPr>
        <p:grpSpPr>
          <a:xfrm>
            <a:off x="285709" y="1210444"/>
            <a:ext cx="3321743" cy="5313159"/>
            <a:chOff x="285709" y="1210444"/>
            <a:chExt cx="3321743" cy="531315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A8B6D5B-CA02-4E7C-9E62-EA2219BB311A}"/>
                </a:ext>
              </a:extLst>
            </p:cNvPr>
            <p:cNvSpPr txBox="1"/>
            <p:nvPr/>
          </p:nvSpPr>
          <p:spPr>
            <a:xfrm>
              <a:off x="285709" y="5877272"/>
              <a:ext cx="3321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  <a:latin typeface="TitilliumText14L" pitchFamily="2" charset="0"/>
                </a:rPr>
                <a:t>Wissensanhäufung</a:t>
              </a:r>
              <a:endParaRPr lang="en-US" b="1" dirty="0">
                <a:solidFill>
                  <a:schemeClr val="bg1"/>
                </a:solidFill>
                <a:latin typeface="TitilliumText14L" pitchFamily="2" charset="0"/>
              </a:endParaRP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TitilliumText14L" pitchFamily="2" charset="0"/>
                </a:rPr>
                <a:t>Cumulative knowledge building</a:t>
              </a:r>
            </a:p>
          </p:txBody>
        </p:sp>
        <p:pic>
          <p:nvPicPr>
            <p:cNvPr id="72708" name="Picture 4" descr="Image result for diderot encyclopedia">
              <a:extLst>
                <a:ext uri="{FF2B5EF4-FFF2-40B4-BE49-F238E27FC236}">
                  <a16:creationId xmlns:a16="http://schemas.microsoft.com/office/drawing/2014/main" id="{CD8280E2-A876-403A-A06A-1831F75A26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376" y="1210444"/>
              <a:ext cx="2715677" cy="4437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2710" name="Picture 6" descr="Related image">
            <a:extLst>
              <a:ext uri="{FF2B5EF4-FFF2-40B4-BE49-F238E27FC236}">
                <a16:creationId xmlns:a16="http://schemas.microsoft.com/office/drawing/2014/main" id="{627FCD85-FF24-47D8-BC30-A3A095697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524000"/>
            <a:ext cx="27241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47218BC-3DD8-4F42-B46F-33574CD91873}"/>
              </a:ext>
            </a:extLst>
          </p:cNvPr>
          <p:cNvGrpSpPr/>
          <p:nvPr/>
        </p:nvGrpSpPr>
        <p:grpSpPr>
          <a:xfrm>
            <a:off x="2931702" y="1711865"/>
            <a:ext cx="4870262" cy="4688627"/>
            <a:chOff x="2931702" y="1711865"/>
            <a:chExt cx="4870262" cy="46886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F5DB668-1BDE-4349-8479-4EAA92E88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702" y="1711865"/>
              <a:ext cx="4870262" cy="343427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C90AC0-789D-4A3C-9A30-DF745FDB0F15}"/>
                </a:ext>
              </a:extLst>
            </p:cNvPr>
            <p:cNvSpPr txBox="1"/>
            <p:nvPr/>
          </p:nvSpPr>
          <p:spPr>
            <a:xfrm>
              <a:off x="4150795" y="6031160"/>
              <a:ext cx="24320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itilliumText14L" pitchFamily="2" charset="0"/>
                </a:rPr>
                <a:t>Stovepiped knowledge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24C71B5-02B5-4352-90A4-C7DB6FA016A2}"/>
              </a:ext>
            </a:extLst>
          </p:cNvPr>
          <p:cNvGrpSpPr/>
          <p:nvPr/>
        </p:nvGrpSpPr>
        <p:grpSpPr>
          <a:xfrm>
            <a:off x="6719980" y="1294284"/>
            <a:ext cx="5001214" cy="5106208"/>
            <a:chOff x="6719980" y="1294284"/>
            <a:chExt cx="5001214" cy="51062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A00C49F-4B90-41BA-BCDD-A19C4216A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9980" y="1294284"/>
              <a:ext cx="5001214" cy="41490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7B1B442-6FA9-4A5D-B1F8-F48BE9807AA0}"/>
                </a:ext>
              </a:extLst>
            </p:cNvPr>
            <p:cNvSpPr txBox="1"/>
            <p:nvPr/>
          </p:nvSpPr>
          <p:spPr>
            <a:xfrm>
              <a:off x="8249809" y="6031160"/>
              <a:ext cx="1941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itilliumText14L" pitchFamily="2" charset="0"/>
                </a:rPr>
                <a:t>Knowledge Graph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476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Towards Strategic Analysis 3.0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113550" y="948907"/>
            <a:ext cx="2680744" cy="5847633"/>
            <a:chOff x="1113550" y="948907"/>
            <a:chExt cx="2680744" cy="5847633"/>
          </a:xfrm>
        </p:grpSpPr>
        <p:sp>
          <p:nvSpPr>
            <p:cNvPr id="140306" name="TextBox 3"/>
            <p:cNvSpPr txBox="1">
              <a:spLocks noChangeArrowheads="1"/>
            </p:cNvSpPr>
            <p:nvPr/>
          </p:nvSpPr>
          <p:spPr bwMode="auto">
            <a:xfrm>
              <a:off x="1703556" y="948907"/>
              <a:ext cx="152477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FFFFFF"/>
                  </a:solidFill>
                  <a:latin typeface="TitilliumText14L" pitchFamily="2" charset="0"/>
                </a:rPr>
                <a:t>Analysis 1.0</a:t>
              </a:r>
            </a:p>
          </p:txBody>
        </p:sp>
        <p:pic>
          <p:nvPicPr>
            <p:cNvPr id="140307" name="Picture 2" descr="http://www.ballerinagallery.com/pic/pliset07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550" y="1469957"/>
              <a:ext cx="2680744" cy="486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0308" name="TextBox 9"/>
            <p:cNvSpPr txBox="1">
              <a:spLocks noChangeArrowheads="1"/>
            </p:cNvSpPr>
            <p:nvPr/>
          </p:nvSpPr>
          <p:spPr bwMode="auto">
            <a:xfrm>
              <a:off x="1113550" y="6457986"/>
              <a:ext cx="268074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600" b="1" dirty="0">
                  <a:solidFill>
                    <a:srgbClr val="FFFFFF"/>
                  </a:solidFill>
                  <a:latin typeface="TitilliumText14L" pitchFamily="2" charset="0"/>
                </a:rPr>
                <a:t>Prima Donna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794294" y="948907"/>
            <a:ext cx="3978106" cy="5950195"/>
            <a:chOff x="3794294" y="948907"/>
            <a:chExt cx="3978106" cy="5950195"/>
          </a:xfrm>
        </p:grpSpPr>
        <p:grpSp>
          <p:nvGrpSpPr>
            <p:cNvPr id="18" name="Group 17"/>
            <p:cNvGrpSpPr/>
            <p:nvPr/>
          </p:nvGrpSpPr>
          <p:grpSpPr>
            <a:xfrm>
              <a:off x="4851400" y="948907"/>
              <a:ext cx="2921000" cy="5950195"/>
              <a:chOff x="4851400" y="948907"/>
              <a:chExt cx="2921000" cy="5950195"/>
            </a:xfrm>
          </p:grpSpPr>
          <p:sp>
            <p:nvSpPr>
              <p:cNvPr id="140304" name="TextBox 4"/>
              <p:cNvSpPr txBox="1">
                <a:spLocks noChangeArrowheads="1"/>
              </p:cNvSpPr>
              <p:nvPr/>
            </p:nvSpPr>
            <p:spPr bwMode="auto">
              <a:xfrm>
                <a:off x="5552788" y="948907"/>
                <a:ext cx="152477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b="1" dirty="0">
                    <a:solidFill>
                      <a:srgbClr val="FFFFFF"/>
                    </a:solidFill>
                    <a:latin typeface="TitilliumText14L" pitchFamily="2" charset="0"/>
                  </a:rPr>
                  <a:t>Analysis 2.0</a:t>
                </a:r>
              </a:p>
            </p:txBody>
          </p:sp>
          <p:sp>
            <p:nvSpPr>
              <p:cNvPr id="140305" name="TextBox 10"/>
              <p:cNvSpPr txBox="1">
                <a:spLocks noChangeArrowheads="1"/>
              </p:cNvSpPr>
              <p:nvPr/>
            </p:nvSpPr>
            <p:spPr bwMode="auto">
              <a:xfrm>
                <a:off x="4851400" y="6355427"/>
                <a:ext cx="2921000" cy="543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1333" b="1" dirty="0">
                    <a:solidFill>
                      <a:srgbClr val="FFFFFF"/>
                    </a:solidFill>
                    <a:latin typeface="TitilliumText14L" pitchFamily="2" charset="0"/>
                  </a:rPr>
                  <a:t>Connecting people /</a:t>
                </a:r>
              </a:p>
              <a:p>
                <a:pPr algn="ctr" eaLnBrk="1" hangingPunct="1"/>
                <a:r>
                  <a:rPr lang="en-US" sz="1600" b="1" dirty="0">
                    <a:solidFill>
                      <a:srgbClr val="FFFFFF"/>
                    </a:solidFill>
                    <a:latin typeface="TitilliumText14L" pitchFamily="2" charset="0"/>
                  </a:rPr>
                  <a:t>Networks</a:t>
                </a:r>
                <a:r>
                  <a:rPr lang="en-US" sz="1333" b="1" dirty="0">
                    <a:solidFill>
                      <a:srgbClr val="FFFFFF"/>
                    </a:solidFill>
                    <a:latin typeface="TitilliumText14L" pitchFamily="2" charset="0"/>
                  </a:rPr>
                  <a:t> of (remarkable) people</a:t>
                </a:r>
              </a:p>
            </p:txBody>
          </p:sp>
          <p:pic>
            <p:nvPicPr>
              <p:cNvPr id="140302" name="Picture 6" descr="http://t3.gstatic.com/images?q=tbn:0PF7aGTZPIjyyM:http://www.socialmedia.biz/wp-content/uploads/2009/12/WeMedia.gif"/>
              <p:cNvPicPr preferRelativeResize="0"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3558" y="1469397"/>
                <a:ext cx="2679192" cy="48646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0" name="Straight Arrow Connector 19"/>
            <p:cNvCxnSpPr>
              <a:stCxn id="140307" idx="3"/>
              <a:endCxn id="140302" idx="1"/>
            </p:cNvCxnSpPr>
            <p:nvPr/>
          </p:nvCxnSpPr>
          <p:spPr bwMode="auto">
            <a:xfrm>
              <a:off x="3794294" y="3901701"/>
              <a:ext cx="1169264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7642750" y="948907"/>
            <a:ext cx="3848456" cy="5847633"/>
            <a:chOff x="7642750" y="948907"/>
            <a:chExt cx="3848456" cy="5847633"/>
          </a:xfrm>
        </p:grpSpPr>
        <p:grpSp>
          <p:nvGrpSpPr>
            <p:cNvPr id="17" name="Group 16"/>
            <p:cNvGrpSpPr/>
            <p:nvPr/>
          </p:nvGrpSpPr>
          <p:grpSpPr>
            <a:xfrm>
              <a:off x="8812014" y="948907"/>
              <a:ext cx="2679192" cy="5847633"/>
              <a:chOff x="8812014" y="948907"/>
              <a:chExt cx="2679192" cy="5847633"/>
            </a:xfrm>
          </p:grpSpPr>
          <p:sp>
            <p:nvSpPr>
              <p:cNvPr id="140296" name="TextBox 5"/>
              <p:cNvSpPr txBox="1">
                <a:spLocks noChangeArrowheads="1"/>
              </p:cNvSpPr>
              <p:nvPr/>
            </p:nvSpPr>
            <p:spPr bwMode="auto">
              <a:xfrm>
                <a:off x="9401244" y="948907"/>
                <a:ext cx="152477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b="1" dirty="0">
                    <a:solidFill>
                      <a:srgbClr val="FFFFFF"/>
                    </a:solidFill>
                    <a:latin typeface="TitilliumText14L" pitchFamily="2" charset="0"/>
                  </a:rPr>
                  <a:t>Analysis 3.0</a:t>
                </a:r>
              </a:p>
            </p:txBody>
          </p:sp>
          <p:sp>
            <p:nvSpPr>
              <p:cNvPr id="140298" name="TextBox 12"/>
              <p:cNvSpPr txBox="1">
                <a:spLocks noChangeArrowheads="1"/>
              </p:cNvSpPr>
              <p:nvPr/>
            </p:nvSpPr>
            <p:spPr bwMode="auto">
              <a:xfrm>
                <a:off x="8812014" y="6457986"/>
                <a:ext cx="267919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1600" b="1" dirty="0">
                    <a:solidFill>
                      <a:srgbClr val="FFFFFF"/>
                    </a:solidFill>
                    <a:latin typeface="TitilliumText14L" pitchFamily="2" charset="0"/>
                  </a:rPr>
                  <a:t>Connecting visions</a:t>
                </a:r>
              </a:p>
            </p:txBody>
          </p:sp>
          <p:pic>
            <p:nvPicPr>
              <p:cNvPr id="140299" name="Picture 2" descr="http://www.primedservices.co.uk/fileadmin/user_upload/knowledge.jpg"/>
              <p:cNvPicPr preferRelativeResize="0"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12014" y="1469397"/>
                <a:ext cx="2679192" cy="48646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1" name="Straight Arrow Connector 20"/>
            <p:cNvCxnSpPr>
              <a:stCxn id="140302" idx="3"/>
              <a:endCxn id="140299" idx="1"/>
            </p:cNvCxnSpPr>
            <p:nvPr/>
          </p:nvCxnSpPr>
          <p:spPr bwMode="auto">
            <a:xfrm>
              <a:off x="7642750" y="3901701"/>
              <a:ext cx="1169264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130465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A326-9073-4EA5-8AB1-FC1BC40F6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100" dirty="0"/>
              <a:t>Russia is ‘Back’, We(stern Russia-Specialists) Are Not…</a:t>
            </a:r>
          </a:p>
        </p:txBody>
      </p:sp>
      <p:pic>
        <p:nvPicPr>
          <p:cNvPr id="77828" name="Picture 4" descr="Image result for putin bear bare chested">
            <a:extLst>
              <a:ext uri="{FF2B5EF4-FFF2-40B4-BE49-F238E27FC236}">
                <a16:creationId xmlns:a16="http://schemas.microsoft.com/office/drawing/2014/main" id="{781C1DFE-C136-4486-9195-254741D78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3" y="1340768"/>
            <a:ext cx="7226191" cy="410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5DAB22-8F71-4450-A7FD-D422430F4D09}"/>
              </a:ext>
            </a:extLst>
          </p:cNvPr>
          <p:cNvSpPr/>
          <p:nvPr/>
        </p:nvSpPr>
        <p:spPr>
          <a:xfrm>
            <a:off x="792798" y="5517134"/>
            <a:ext cx="6984776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b="1" dirty="0">
                <a:solidFill>
                  <a:srgbClr val="CCFEFF"/>
                </a:solidFill>
                <a:latin typeface="TitilliumText14L" panose="020B0604020202020204" charset="0"/>
              </a:rPr>
              <a:t>It’s not just pounding your fists and making loud statements, I believe that strength has several dimensions: First, a person must be convinced of the truth in what he is doing, and secondly: he must be ready to go all the way to achieve the goals that he set.</a:t>
            </a:r>
            <a:endParaRPr lang="en-US" dirty="0">
              <a:solidFill>
                <a:srgbClr val="CCFEFF"/>
              </a:solidFill>
              <a:latin typeface="TitilliumText14L" panose="020B0604020202020204" charset="0"/>
            </a:endParaRPr>
          </a:p>
        </p:txBody>
      </p:sp>
      <p:pic>
        <p:nvPicPr>
          <p:cNvPr id="77826" name="Picture 2" descr="Image result for &quot;conference on russia&quot;">
            <a:extLst>
              <a:ext uri="{FF2B5EF4-FFF2-40B4-BE49-F238E27FC236}">
                <a16:creationId xmlns:a16="http://schemas.microsoft.com/office/drawing/2014/main" id="{33B79889-AA69-4E2F-87FB-FE34AFA65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683" y="1340768"/>
            <a:ext cx="6157317" cy="410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18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GidYnDNEnOCYEYZNTQyfI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gsEBLWkcW8Kpah4rHVuBi"/>
  <p:tag name="DVSHEQ" val="180572200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EV84bnOfnoHJn5yhWcJF3"/>
  <p:tag name="DVSHEQ" val="-49206994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shXjMgEJFCjU8EqE1ycgs"/>
  <p:tag name="DVSHEQ" val="1223563406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.potx" id="{ACCEA7F2-6310-4EE4-9501-9C827D9CB735}" vid="{249E216C-7BBE-4801-8021-A78B580FF2F3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.potx" id="{ACCEA7F2-6310-4EE4-9501-9C827D9CB735}" vid="{249E216C-7BBE-4801-8021-A78B580FF2F3}"/>
    </a:ext>
  </a:extLst>
</a:theme>
</file>

<file path=ppt/theme/theme3.xml><?xml version="1.0" encoding="utf-8"?>
<a:theme xmlns:a="http://schemas.openxmlformats.org/drawingml/2006/main" name="dark">
  <a:themeElements>
    <a:clrScheme name="Custom 2">
      <a:dk1>
        <a:sysClr val="windowText" lastClr="000000"/>
      </a:dk1>
      <a:lt1>
        <a:sysClr val="window" lastClr="FFFFFF"/>
      </a:lt1>
      <a:dk2>
        <a:srgbClr val="1C314E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elvetica">
      <a:majorFont>
        <a:latin typeface="HelveticaNeueLT Std Med"/>
        <a:ea typeface=""/>
        <a:cs typeface=""/>
      </a:majorFont>
      <a:minorFont>
        <a:latin typeface="HelveticaNeueLT Std Lt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1223</TotalTime>
  <Words>2817</Words>
  <Application>Microsoft Office PowerPoint</Application>
  <PresentationFormat>Widescreen</PresentationFormat>
  <Paragraphs>675</Paragraphs>
  <Slides>54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54</vt:i4>
      </vt:variant>
      <vt:variant>
        <vt:lpstr>Custom Shows</vt:lpstr>
      </vt:variant>
      <vt:variant>
        <vt:i4>1</vt:i4>
      </vt:variant>
    </vt:vector>
  </HeadingPairs>
  <TitlesOfParts>
    <vt:vector size="67" baseType="lpstr">
      <vt:lpstr>Wingdings 3</vt:lpstr>
      <vt:lpstr>Wingdings</vt:lpstr>
      <vt:lpstr>Arial</vt:lpstr>
      <vt:lpstr>TitilliumText14L</vt:lpstr>
      <vt:lpstr>Helvetica Neue</vt:lpstr>
      <vt:lpstr>Calibri</vt:lpstr>
      <vt:lpstr>Times New Roman</vt:lpstr>
      <vt:lpstr>HelveticaNeueLT Std Lt</vt:lpstr>
      <vt:lpstr>Wingdings 2</vt:lpstr>
      <vt:lpstr>Custom Design</vt:lpstr>
      <vt:lpstr>1_Custom Design</vt:lpstr>
      <vt:lpstr>dark</vt:lpstr>
      <vt:lpstr>RuBase - Rebuilding and Leveraging a Knowledge Base  on Russia’s International Thinking and Actingr</vt:lpstr>
      <vt:lpstr>Bridging the Gap</vt:lpstr>
      <vt:lpstr>Capability life cycle</vt:lpstr>
      <vt:lpstr>Contested ‘Narratives’</vt:lpstr>
      <vt:lpstr>Coverage of economy vs foreign and security policy</vt:lpstr>
      <vt:lpstr>From Data to Decisions</vt:lpstr>
      <vt:lpstr>What Academia Was Supposed to Be about…</vt:lpstr>
      <vt:lpstr>Towards Strategic Analysis 3.0</vt:lpstr>
      <vt:lpstr>Russia is ‘Back’, We(stern Russia-Specialists) Are Not…</vt:lpstr>
      <vt:lpstr>Knowledge and Policy Gaps on Soviet/Russia </vt:lpstr>
      <vt:lpstr>RuBase-CCNY</vt:lpstr>
      <vt:lpstr>RuBase general approach:  spiral development</vt:lpstr>
      <vt:lpstr>Text</vt:lpstr>
      <vt:lpstr>Data</vt:lpstr>
      <vt:lpstr>Knowledge graphs</vt:lpstr>
      <vt:lpstr>Text - Examples: Rules-Based</vt:lpstr>
      <vt:lpstr>Text - Examples: Event datasets</vt:lpstr>
      <vt:lpstr>An example</vt:lpstr>
      <vt:lpstr>Natural Language Processing</vt:lpstr>
      <vt:lpstr>Cameo codes</vt:lpstr>
      <vt:lpstr>Cameo subcodes - ’16’ = ‘reduce relations’</vt:lpstr>
      <vt:lpstr>The Netherlands in the actors codes</vt:lpstr>
      <vt:lpstr>Actors</vt:lpstr>
      <vt:lpstr>Column names</vt:lpstr>
      <vt:lpstr>GDELT findings: China &amp; Russia overall</vt:lpstr>
      <vt:lpstr>Overall Russian assertiveness</vt:lpstr>
      <vt:lpstr>Automated event datasets</vt:lpstr>
      <vt:lpstr>Machine Learning on Structural x Automated Event Data</vt:lpstr>
      <vt:lpstr>Intra-state violence risk monitor - World (2019)</vt:lpstr>
      <vt:lpstr>Intra-state violence risk monitor - World (next month)</vt:lpstr>
      <vt:lpstr>Intra-state violence risk monitor - Russia (next month)</vt:lpstr>
      <vt:lpstr>Intra-state violence risk monitor - Ukraine (next month)</vt:lpstr>
      <vt:lpstr>Text - examples: machine learning (Supervised)</vt:lpstr>
      <vt:lpstr>Issues with out-of-the-box GDELT</vt:lpstr>
      <vt:lpstr>Creating, Sorting and Augmenting Haystacks </vt:lpstr>
      <vt:lpstr>Advanced Natural Language Processing </vt:lpstr>
      <vt:lpstr>Building NLP models for RuBase</vt:lpstr>
      <vt:lpstr>Improved Coding for Russian Coercive behavior</vt:lpstr>
      <vt:lpstr>Understanding (Coercive) World Events in Text</vt:lpstr>
      <vt:lpstr>Patterns from Codes</vt:lpstr>
      <vt:lpstr>Text - examples: machine learning (UnSupervised)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Collaboration</vt:lpstr>
      <vt:lpstr>Where is Rizzoma’s place</vt:lpstr>
      <vt:lpstr>PowerPoint Presentation</vt:lpstr>
      <vt:lpstr>Mind map</vt:lpstr>
      <vt:lpstr>Kucheriv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and Countering Russian Hybrid Threats </dc:title>
  <dc:creator>Stephan De Spiegeleire</dc:creator>
  <cp:lastModifiedBy>Stephan De Spiegeleire</cp:lastModifiedBy>
  <cp:revision>70</cp:revision>
  <dcterms:created xsi:type="dcterms:W3CDTF">2018-10-04T21:46:11Z</dcterms:created>
  <dcterms:modified xsi:type="dcterms:W3CDTF">2018-11-19T18:00:58Z</dcterms:modified>
</cp:coreProperties>
</file>