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2" r:id="rId2"/>
    <p:sldId id="335" r:id="rId3"/>
    <p:sldId id="293" r:id="rId4"/>
    <p:sldId id="336" r:id="rId5"/>
    <p:sldId id="343" r:id="rId6"/>
    <p:sldId id="294" r:id="rId7"/>
    <p:sldId id="296" r:id="rId8"/>
    <p:sldId id="318" r:id="rId9"/>
    <p:sldId id="297" r:id="rId10"/>
    <p:sldId id="316" r:id="rId11"/>
    <p:sldId id="309" r:id="rId12"/>
    <p:sldId id="338" r:id="rId13"/>
    <p:sldId id="339" r:id="rId14"/>
    <p:sldId id="301" r:id="rId15"/>
    <p:sldId id="340" r:id="rId16"/>
    <p:sldId id="299" r:id="rId17"/>
    <p:sldId id="303" r:id="rId18"/>
    <p:sldId id="304" r:id="rId19"/>
    <p:sldId id="333" r:id="rId20"/>
    <p:sldId id="328" r:id="rId21"/>
    <p:sldId id="341" r:id="rId22"/>
    <p:sldId id="342" r:id="rId23"/>
    <p:sldId id="344" r:id="rId24"/>
    <p:sldId id="345" r:id="rId25"/>
    <p:sldId id="346" r:id="rId26"/>
    <p:sldId id="311" r:id="rId27"/>
    <p:sldId id="330" r:id="rId28"/>
    <p:sldId id="337" r:id="rId29"/>
    <p:sldId id="331" r:id="rId30"/>
    <p:sldId id="269" r:id="rId31"/>
    <p:sldId id="310" r:id="rId32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7037" autoAdjust="0"/>
  </p:normalViewPr>
  <p:slideViewPr>
    <p:cSldViewPr>
      <p:cViewPr>
        <p:scale>
          <a:sx n="86" d="100"/>
          <a:sy n="86" d="100"/>
        </p:scale>
        <p:origin x="1296" y="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8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038E8-FAB9-7344-A214-F8ED157CAC1F}" type="datetimeFigureOut">
              <a:rPr lang="en-US" smtClean="0"/>
              <a:t>5/17/17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6986-305B-F64B-9C0F-44C25E7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339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0F427719-0C82-49C5-8C22-9269647B241C}" type="datetimeFigureOut">
              <a:rPr lang="en-US" smtClean="0"/>
              <a:pPr/>
              <a:t>5/17/17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6A5DA004-FCAD-4CC4-8FF8-5082C8EFC2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38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56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4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9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69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0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17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42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76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8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45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196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95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0D7B5-0879-4C61-95F1-5D85A1D07C2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2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DA004-FCAD-4CC4-8FF8-5082C8EFC2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3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EC611-F5B3-7C40-892B-3E07131E1D03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B2CB6-2F4D-6043-A8B7-C3F9203D14F5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EC6CC-B083-1B42-A4B5-D46A210FCC49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FDE3-C462-1C4C-8C78-837CF197F96B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A84EC-1880-8F49-BF7F-C2CDB323296E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7293-F1D6-DD41-B0FD-764A52D3C795}" type="datetime1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E14-45E8-F549-8748-6928871949C1}" type="datetime1">
              <a:rPr lang="en-US" smtClean="0"/>
              <a:t>5/17/17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0D16-EFAC-4840-A6F3-12A1076068FE}" type="datetime1">
              <a:rPr lang="en-US" smtClean="0"/>
              <a:t>5/17/17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35EB-3E2B-6B47-8C5F-5D8BB1843AE2}" type="datetime1">
              <a:rPr lang="en-US" smtClean="0"/>
              <a:t>5/17/17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66B9-F759-0348-8541-8B5B821CA181}" type="datetime1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3E80-1E75-3C4F-9EED-728BCAB02B39}" type="datetime1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5FEBC-E34C-3B42-B369-4BB0359BF4E8}" type="datetime1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B5F01-5FC8-418C-B159-D47FF870A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ornellpress.cornell.edu/book/?gcoi=80140100868640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2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fercenter.org/publication/insider-threats" TargetMode="External"/><Relationship Id="rId4" Type="http://schemas.openxmlformats.org/officeDocument/2006/relationships/image" Target="../media/image1.tiff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0" y="381000"/>
            <a:ext cx="4572000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>
                <a:latin typeface="Arial"/>
                <a:cs typeface="Arial"/>
              </a:rPr>
              <a:t>A Worst Practices Guide to Preventing Leaks, Attacks, Theft, and Sabotage</a:t>
            </a:r>
            <a:endParaRPr lang="en-US" sz="4000" b="1" dirty="0">
              <a:latin typeface="Arial"/>
              <a:cs typeface="Arial"/>
            </a:endParaRPr>
          </a:p>
          <a:p>
            <a:pPr marL="0" indent="0">
              <a:spcBef>
                <a:spcPts val="1872"/>
              </a:spcBef>
              <a:buNone/>
            </a:pPr>
            <a:r>
              <a:rPr lang="en-US" sz="2800" dirty="0" smtClean="0">
                <a:latin typeface="Arial"/>
                <a:cs typeface="Arial"/>
              </a:rPr>
              <a:t>Matthew Bunn and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Scott D. Sagan</a:t>
            </a:r>
          </a:p>
          <a:p>
            <a:pPr marL="0" indent="0">
              <a:spcBef>
                <a:spcPts val="1872"/>
              </a:spcBef>
              <a:buNone/>
            </a:pPr>
            <a:r>
              <a:rPr lang="en-US" sz="2800" dirty="0" smtClean="0">
                <a:latin typeface="Arial"/>
                <a:cs typeface="Arial"/>
              </a:rPr>
              <a:t>James Martin Center </a:t>
            </a:r>
            <a:r>
              <a:rPr lang="en-US" sz="2800" dirty="0" smtClean="0">
                <a:latin typeface="Arial"/>
                <a:cs typeface="Arial"/>
              </a:rPr>
              <a:t>for </a:t>
            </a:r>
            <a:r>
              <a:rPr lang="en-US" sz="2800" smtClean="0">
                <a:latin typeface="Arial"/>
                <a:cs typeface="Arial"/>
              </a:rPr>
              <a:t>Nonproliferation Studies</a:t>
            </a: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smtClean="0">
                <a:latin typeface="Arial"/>
                <a:cs typeface="Arial"/>
              </a:rPr>
              <a:t>May </a:t>
            </a:r>
            <a:r>
              <a:rPr lang="en-US" sz="2800" smtClean="0">
                <a:latin typeface="Arial"/>
                <a:cs typeface="Arial"/>
              </a:rPr>
              <a:t>17, </a:t>
            </a:r>
            <a:r>
              <a:rPr lang="en-US" sz="2800" dirty="0" smtClean="0">
                <a:latin typeface="Arial"/>
                <a:cs typeface="Arial"/>
              </a:rPr>
              <a:t>2017</a:t>
            </a: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6" y="3810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24" y="304800"/>
            <a:ext cx="89916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 #5: Don’t Rely on Single Protection Measures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29200" y="1676400"/>
            <a:ext cx="3657600" cy="47244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Portal monitors can be defeated or gone around</a:t>
            </a:r>
          </a:p>
          <a:p>
            <a:r>
              <a:rPr lang="en-US" sz="2200" dirty="0" smtClean="0">
                <a:latin typeface="Arial"/>
                <a:cs typeface="Arial"/>
              </a:rPr>
              <a:t>Seals can be defeated</a:t>
            </a:r>
          </a:p>
          <a:p>
            <a:r>
              <a:rPr lang="en-US" sz="2200" dirty="0" smtClean="0">
                <a:latin typeface="Arial"/>
                <a:cs typeface="Arial"/>
              </a:rPr>
              <a:t>Staff often fail to report concerning behavior</a:t>
            </a:r>
          </a:p>
          <a:p>
            <a:r>
              <a:rPr lang="en-US" sz="2200" dirty="0" smtClean="0">
                <a:latin typeface="Arial"/>
                <a:cs typeface="Arial"/>
              </a:rPr>
              <a:t>Effective security requires comprehensive, multi-layered approach</a:t>
            </a:r>
          </a:p>
          <a:p>
            <a:r>
              <a:rPr lang="en-US" sz="2200" dirty="0" smtClean="0">
                <a:latin typeface="Arial"/>
                <a:cs typeface="Arial"/>
              </a:rPr>
              <a:t>Realistic testing and creative vulnerability assessment are essential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4864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2003 Antwerp Diamond Center Heist</a:t>
            </a:r>
          </a:p>
          <a:p>
            <a:r>
              <a:rPr lang="en-US" sz="2000" i="1" dirty="0" smtClean="0">
                <a:latin typeface="Arial"/>
                <a:cs typeface="Arial"/>
              </a:rPr>
              <a:t>Source: </a:t>
            </a:r>
            <a:r>
              <a:rPr lang="en-US" sz="2000" dirty="0" smtClean="0">
                <a:latin typeface="Arial"/>
                <a:cs typeface="Arial"/>
              </a:rPr>
              <a:t>Wired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6" name="Picture 3" descr="antwerp-security-diagra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516756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Lesson #6: Don’t Assume that Organizational Culture And Disgruntlement Don’t Matter</a:t>
            </a:r>
            <a:r>
              <a:rPr lang="en-US" sz="2800" b="1" dirty="0" smtClean="0">
                <a:latin typeface="Arial"/>
                <a:cs typeface="Arial"/>
              </a:rPr>
              <a:t/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Case Study I: Y-12 Incursion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86200" y="1828800"/>
            <a:ext cx="4876800" cy="4114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2012: 82-year-old nun and two other protestors enter Y-12 facility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Passed through 3 alarmed fences, setting off multiple alarms – no one responded for extended period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New </a:t>
            </a:r>
            <a:r>
              <a:rPr lang="en-US" sz="2000" dirty="0" err="1" smtClean="0">
                <a:latin typeface="Arial"/>
                <a:cs typeface="Arial"/>
              </a:rPr>
              <a:t>instrusion</a:t>
            </a:r>
            <a:r>
              <a:rPr lang="en-US" sz="2000" dirty="0" smtClean="0">
                <a:latin typeface="Arial"/>
                <a:cs typeface="Arial"/>
              </a:rPr>
              <a:t> detection system setting off 10x as many false alarms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Cameras to allow guards to see cause of alarm had been broken for months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Major breakdown in security culture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2484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Graffiti from Y-12 Break-In 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3" name="Picture 2" descr="1400_nuclearnun49136235125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752600"/>
            <a:ext cx="3276600" cy="44284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Lesson #6: Don’t Assume that Organizational Culture And Disgruntlement Don’t Matter</a:t>
            </a:r>
            <a:r>
              <a:rPr lang="en-US" sz="2800" b="1" dirty="0" smtClean="0">
                <a:latin typeface="Arial"/>
                <a:cs typeface="Arial"/>
              </a:rPr>
              <a:t/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Case Study II: Chelsea Manning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24400" y="1905000"/>
            <a:ext cx="4038600" cy="4114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Manning was a </a:t>
            </a:r>
            <a:r>
              <a:rPr lang="en-US" sz="2400" dirty="0">
                <a:latin typeface="Arial"/>
                <a:cs typeface="Arial"/>
              </a:rPr>
              <a:t>classic disgruntlement (and emotional disturbance</a:t>
            </a:r>
            <a:r>
              <a:rPr lang="en-US" sz="2400" dirty="0" smtClean="0">
                <a:latin typeface="Arial"/>
                <a:cs typeface="Arial"/>
              </a:rPr>
              <a:t>) case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A dawning transgender identity in the “don’t ask don’t tell” military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Had to be restrained after being told she would lose her weekly day off for lateness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Began downloading 3 weeks later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628190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mtClean="0">
                <a:latin typeface="Arial"/>
                <a:cs typeface="Arial"/>
              </a:rPr>
              <a:t>Chelsea Manning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76603"/>
            <a:ext cx="335471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Lesson #6: Don’t Assume that Organizational Culture And Disgruntlement Don’t Matter</a:t>
            </a:r>
            <a:r>
              <a:rPr lang="en-US" sz="2800" b="1" dirty="0" smtClean="0">
                <a:latin typeface="Arial"/>
                <a:cs typeface="Arial"/>
              </a:rPr>
              <a:t/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Case Study III: Cyber Sabotage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0" y="1828800"/>
            <a:ext cx="4191000" cy="41148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One study found 92 percent of the cyber sabotage cases in the sample came after a negative work event</a:t>
            </a:r>
          </a:p>
          <a:p>
            <a:r>
              <a:rPr lang="en-US" sz="2200" dirty="0" smtClean="0">
                <a:latin typeface="Arial"/>
                <a:cs typeface="Arial"/>
              </a:rPr>
              <a:t>Over half of the perpetrators were already seen by others as disgruntled</a:t>
            </a:r>
          </a:p>
          <a:p>
            <a:r>
              <a:rPr lang="en-US" sz="2200" dirty="0" smtClean="0">
                <a:latin typeface="Arial"/>
                <a:cs typeface="Arial"/>
              </a:rPr>
              <a:t>Simple steps – listening, validating, sometimes action on complaints – can greatly reduce disgruntlement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5630801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Source: Cyber Crime News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981200"/>
            <a:ext cx="4053162" cy="35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 #7: Don’t Forget that Insiders May Know About Security Measures and How to Work Around Them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/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 I: Robert Hanssen  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4572000" cy="36576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200" dirty="0">
                <a:latin typeface="Arial"/>
                <a:cs typeface="Arial"/>
              </a:rPr>
              <a:t>Senior </a:t>
            </a:r>
            <a:r>
              <a:rPr lang="en-US" sz="2200" dirty="0" smtClean="0">
                <a:latin typeface="Arial"/>
                <a:cs typeface="Arial"/>
              </a:rPr>
              <a:t>FBI counterintelligence agent, </a:t>
            </a:r>
            <a:r>
              <a:rPr lang="en-US" sz="2200" dirty="0">
                <a:latin typeface="Arial"/>
                <a:cs typeface="Arial"/>
              </a:rPr>
              <a:t>arrested February </a:t>
            </a:r>
            <a:r>
              <a:rPr lang="en-US" sz="2200" dirty="0" smtClean="0">
                <a:latin typeface="Arial"/>
                <a:cs typeface="Arial"/>
              </a:rPr>
              <a:t>2001</a:t>
            </a:r>
          </a:p>
          <a:p>
            <a:pPr lvl="0">
              <a:defRPr/>
            </a:pPr>
            <a:r>
              <a:rPr lang="en-US" sz="2200" dirty="0" smtClean="0">
                <a:latin typeface="Arial"/>
                <a:cs typeface="Arial"/>
              </a:rPr>
              <a:t>Convicted on 15 counts of espionage</a:t>
            </a:r>
            <a:endParaRPr lang="en-US" sz="2200" dirty="0">
              <a:latin typeface="Arial"/>
              <a:cs typeface="Arial"/>
            </a:endParaRPr>
          </a:p>
          <a:p>
            <a:pPr lvl="0">
              <a:defRPr/>
            </a:pPr>
            <a:r>
              <a:rPr lang="en-US" sz="2200" dirty="0">
                <a:latin typeface="Arial"/>
                <a:cs typeface="Arial"/>
              </a:rPr>
              <a:t>Leaked photocopies and disks to Russia for 22 </a:t>
            </a:r>
            <a:r>
              <a:rPr lang="en-US" sz="2200" dirty="0" smtClean="0">
                <a:latin typeface="Arial"/>
                <a:cs typeface="Arial"/>
              </a:rPr>
              <a:t>years, compromised many agents</a:t>
            </a:r>
            <a:endParaRPr lang="en-US" sz="2200" dirty="0">
              <a:latin typeface="Arial"/>
              <a:cs typeface="Arial"/>
            </a:endParaRPr>
          </a:p>
          <a:p>
            <a:pPr lvl="0">
              <a:defRPr/>
            </a:pPr>
            <a:r>
              <a:rPr lang="en-US" sz="2200" dirty="0">
                <a:latin typeface="Arial"/>
                <a:cs typeface="Arial"/>
              </a:rPr>
              <a:t>Able to monitor internal FBI investigations, alter espionage practices to avoid detection, and avoid polygraph tests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6019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Robert Hanssen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3" name="Picture 2" descr="PHO-10Jun30-2354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362200"/>
            <a:ext cx="2919533" cy="36538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 #7: Don’t Forget that Insiders May Know About Security Measures and How to Work Around Them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/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 II: Edward Snowden  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4572000" cy="36576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200" dirty="0" smtClean="0">
                <a:latin typeface="Arial"/>
                <a:cs typeface="Arial"/>
              </a:rPr>
              <a:t>Snowden was an NSA systems administrator – watching for security weaknesses was one of his tasks</a:t>
            </a:r>
          </a:p>
          <a:p>
            <a:pPr lvl="0">
              <a:defRPr/>
            </a:pPr>
            <a:r>
              <a:rPr lang="en-US" sz="2200" dirty="0" smtClean="0">
                <a:latin typeface="Arial"/>
                <a:cs typeface="Arial"/>
              </a:rPr>
              <a:t>The Hawaii site he arranged to be transferred to had not yet installed software to monitor unusual activity</a:t>
            </a:r>
          </a:p>
          <a:p>
            <a:pPr lvl="0">
              <a:defRPr/>
            </a:pPr>
            <a:r>
              <a:rPr lang="en-US" sz="2200" dirty="0" smtClean="0">
                <a:latin typeface="Arial"/>
                <a:cs typeface="Arial"/>
              </a:rPr>
              <a:t>So Snowden was able to use simple “web scraping” tools without detection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59436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Edward Snowden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220" y="2514600"/>
            <a:ext cx="3100380" cy="33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/>
                <a:cs typeface="Arial"/>
              </a:rPr>
              <a:t>Lesson #</a:t>
            </a:r>
            <a:r>
              <a:rPr lang="en-US" sz="3600" b="1" dirty="0" smtClean="0">
                <a:latin typeface="Arial"/>
                <a:cs typeface="Arial"/>
              </a:rPr>
              <a:t>8: </a:t>
            </a:r>
            <a:r>
              <a:rPr lang="en-US" sz="3600" b="1" dirty="0">
                <a:latin typeface="Arial"/>
                <a:cs typeface="Arial"/>
              </a:rPr>
              <a:t>Don’t Assume </a:t>
            </a:r>
            <a:r>
              <a:rPr lang="en-US" sz="3600" b="1" dirty="0" smtClean="0">
                <a:latin typeface="Arial"/>
                <a:cs typeface="Arial"/>
              </a:rPr>
              <a:t>That Security Rules Are Followed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3886200" cy="4648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300" dirty="0" smtClean="0">
                <a:latin typeface="Arial"/>
                <a:cs typeface="Arial"/>
              </a:rPr>
              <a:t>In both the United States and Russia, multiple cases of:</a:t>
            </a:r>
            <a:endParaRPr lang="en-US" sz="2300" dirty="0">
              <a:latin typeface="Arial"/>
              <a:cs typeface="Arial"/>
            </a:endParaRP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Guards patrolling without ammunition in their guns</a:t>
            </a: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Guards turning off intrusion detectors</a:t>
            </a: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Staff violating security rules for convenience</a:t>
            </a:r>
          </a:p>
          <a:p>
            <a:pPr>
              <a:defRPr/>
            </a:pPr>
            <a:r>
              <a:rPr lang="en-US" sz="2300" dirty="0" smtClean="0">
                <a:latin typeface="Arial"/>
                <a:cs typeface="Arial"/>
              </a:rPr>
              <a:t>Real practice often looks much different than the practice prescribed in the rule book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1676400"/>
            <a:ext cx="4225888" cy="372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19601" y="5562600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Propped-open security door in Russia.  Source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 GAO,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2001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 #8: Don’t Assume That Security Rules Are Followed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/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Study: Wackenhut Corporation Exercises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0600" y="1981200"/>
            <a:ext cx="4114800" cy="3657600"/>
          </a:xfrm>
        </p:spPr>
        <p:txBody>
          <a:bodyPr>
            <a:noAutofit/>
          </a:bodyPr>
          <a:lstStyle/>
          <a:p>
            <a:r>
              <a:rPr lang="en-US" sz="1950" dirty="0" smtClean="0">
                <a:latin typeface="Arial"/>
                <a:cs typeface="Arial"/>
              </a:rPr>
              <a:t>January 2004: DOE Inspector General finds that Wackenhut Corporation had been cheating on security exercises at Y-12</a:t>
            </a:r>
          </a:p>
          <a:p>
            <a:pPr lvl="0">
              <a:defRPr/>
            </a:pPr>
            <a:r>
              <a:rPr lang="en-US" sz="2000" dirty="0" smtClean="0">
                <a:latin typeface="Arial"/>
                <a:cs typeface="Arial"/>
              </a:rPr>
              <a:t>Management </a:t>
            </a:r>
            <a:r>
              <a:rPr lang="en-US" sz="2000" dirty="0">
                <a:latin typeface="Arial"/>
                <a:cs typeface="Arial"/>
              </a:rPr>
              <a:t>told security guards about the plans for mock attacks</a:t>
            </a:r>
          </a:p>
          <a:p>
            <a:pPr lvl="0">
              <a:defRPr/>
            </a:pPr>
            <a:r>
              <a:rPr lang="en-US" sz="2000" dirty="0">
                <a:latin typeface="Arial"/>
                <a:cs typeface="Arial"/>
              </a:rPr>
              <a:t>Guards planned defense and strategically placed obstacles</a:t>
            </a:r>
          </a:p>
          <a:p>
            <a:pPr lvl="0">
              <a:defRPr/>
            </a:pPr>
            <a:r>
              <a:rPr lang="en-US" sz="2000" dirty="0">
                <a:latin typeface="Arial"/>
                <a:cs typeface="Arial"/>
              </a:rPr>
              <a:t>Best guards put on </a:t>
            </a:r>
            <a:r>
              <a:rPr lang="en-US" sz="2000" dirty="0" smtClean="0">
                <a:latin typeface="Arial"/>
                <a:cs typeface="Arial"/>
              </a:rPr>
              <a:t>duty and number of protective personnel on shifts augmented </a:t>
            </a:r>
            <a:endParaRPr lang="en-US" sz="2000" dirty="0">
              <a:latin typeface="Arial"/>
              <a:cs typeface="Arial"/>
            </a:endParaRPr>
          </a:p>
          <a:p>
            <a:pPr lvl="0">
              <a:defRPr/>
            </a:pPr>
            <a:r>
              <a:rPr lang="en-US" sz="2000" dirty="0">
                <a:latin typeface="Arial"/>
                <a:cs typeface="Arial"/>
              </a:rPr>
              <a:t>Guards tampered with exercise monitoring equipment </a:t>
            </a:r>
          </a:p>
          <a:p>
            <a:endParaRPr lang="en-US" sz="1950" dirty="0" smtClean="0">
              <a:latin typeface="Arial"/>
              <a:cs typeface="Arial"/>
            </a:endParaRPr>
          </a:p>
        </p:txBody>
      </p:sp>
      <p:pic>
        <p:nvPicPr>
          <p:cNvPr id="3" name="Picture 2" descr="Y-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2057400"/>
            <a:ext cx="4312357" cy="426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Lesson #9: Don’t Assume That Only Consciously Malicious Insider Actions Matter</a:t>
            </a:r>
            <a:br>
              <a:rPr lang="en-US" sz="30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> </a:t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Study: 2015 New York Prison Break 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0" y="2057400"/>
            <a:ext cx="3733800" cy="3657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Guard Gene Palmer developed relationship to get information from inmates</a:t>
            </a:r>
          </a:p>
          <a:p>
            <a:r>
              <a:rPr lang="en-US" sz="2200" dirty="0" smtClean="0">
                <a:latin typeface="Arial"/>
                <a:cs typeface="Arial"/>
              </a:rPr>
              <a:t>Provided tools he saw as innocent</a:t>
            </a:r>
          </a:p>
          <a:p>
            <a:r>
              <a:rPr lang="en-US" sz="2200" dirty="0" smtClean="0">
                <a:latin typeface="Arial"/>
                <a:cs typeface="Arial"/>
              </a:rPr>
              <a:t>Provided hamburger in which another insider had hidden tools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953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Hole next to catwalk, Clinton Correctional Facility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133600"/>
            <a:ext cx="4114800" cy="2743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Lesson #9: Don’t Assume That Only Consciously Malicious Insider Actions Matter</a:t>
            </a:r>
            <a:br>
              <a:rPr lang="en-US" sz="30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> </a:t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A key issue: Cyber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467600" cy="3657600"/>
          </a:xfrm>
        </p:spPr>
        <p:txBody>
          <a:bodyPr>
            <a:noAutofit/>
          </a:bodyPr>
          <a:lstStyle/>
          <a:p>
            <a:r>
              <a:rPr lang="en-US" sz="2550" dirty="0" smtClean="0">
                <a:latin typeface="Arial"/>
                <a:cs typeface="Arial"/>
              </a:rPr>
              <a:t>Inadvertent insiders common in cyber cases</a:t>
            </a:r>
          </a:p>
          <a:p>
            <a:r>
              <a:rPr lang="en-US" sz="2550" dirty="0" smtClean="0">
                <a:latin typeface="Arial"/>
                <a:cs typeface="Arial"/>
              </a:rPr>
              <a:t>Individuals click on a link, download a file, bring in a USB drive</a:t>
            </a:r>
            <a:r>
              <a:rPr lang="is-IS" sz="2550" dirty="0" smtClean="0">
                <a:latin typeface="Arial"/>
                <a:cs typeface="Arial"/>
              </a:rPr>
              <a:t>… and attackers get in</a:t>
            </a:r>
          </a:p>
          <a:p>
            <a:r>
              <a:rPr lang="is-IS" sz="2550" dirty="0" smtClean="0">
                <a:latin typeface="Arial"/>
                <a:cs typeface="Arial"/>
              </a:rPr>
              <a:t>”Phishing” attacks are becoming more and more sophisticated, individualized</a:t>
            </a:r>
          </a:p>
          <a:p>
            <a:r>
              <a:rPr lang="is-IS" sz="2550" dirty="0" smtClean="0">
                <a:latin typeface="Arial"/>
                <a:cs typeface="Arial"/>
              </a:rPr>
              <a:t>Separating networks from the internet is important – but not enough</a:t>
            </a:r>
          </a:p>
          <a:p>
            <a:r>
              <a:rPr lang="is-IS" sz="2550" i="1" dirty="0" smtClean="0">
                <a:latin typeface="Arial"/>
                <a:cs typeface="Arial"/>
              </a:rPr>
              <a:t>Intentional </a:t>
            </a:r>
            <a:r>
              <a:rPr lang="is-IS" sz="2550" dirty="0" smtClean="0">
                <a:latin typeface="Arial"/>
                <a:cs typeface="Arial"/>
              </a:rPr>
              <a:t>cyber insiders are also a key issue</a:t>
            </a:r>
            <a:endParaRPr lang="is-IS" sz="2550" i="1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77200" cy="3657600"/>
          </a:xfrm>
        </p:spPr>
        <p:txBody>
          <a:bodyPr>
            <a:noAutofit/>
          </a:bodyPr>
          <a:lstStyle/>
          <a:p>
            <a:pPr indent="-37719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 err="1" smtClean="0">
                <a:latin typeface="Arial"/>
                <a:cs typeface="Arial"/>
              </a:rPr>
              <a:t>Hegghammer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&amp; </a:t>
            </a:r>
            <a:r>
              <a:rPr lang="en-US" sz="2200" dirty="0" err="1">
                <a:latin typeface="Arial"/>
                <a:cs typeface="Arial"/>
              </a:rPr>
              <a:t>Daehli</a:t>
            </a:r>
            <a:r>
              <a:rPr lang="en-US" sz="2200" dirty="0">
                <a:latin typeface="Arial"/>
                <a:cs typeface="Arial"/>
              </a:rPr>
              <a:t> – Jihadi thinking on nuclear insiders</a:t>
            </a:r>
          </a:p>
          <a:p>
            <a:pPr indent="-37719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 err="1">
                <a:latin typeface="Arial"/>
                <a:cs typeface="Arial"/>
              </a:rPr>
              <a:t>Zegart</a:t>
            </a:r>
            <a:r>
              <a:rPr lang="en-US" sz="2200" dirty="0">
                <a:latin typeface="Arial"/>
                <a:cs typeface="Arial"/>
              </a:rPr>
              <a:t> – Ft. Hood shooter (</a:t>
            </a:r>
            <a:r>
              <a:rPr lang="en-US" sz="2200" dirty="0" err="1">
                <a:latin typeface="Arial"/>
                <a:cs typeface="Arial"/>
              </a:rPr>
              <a:t>Nidal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err="1">
                <a:latin typeface="Arial"/>
                <a:cs typeface="Arial"/>
              </a:rPr>
              <a:t>Hasan</a:t>
            </a:r>
            <a:r>
              <a:rPr lang="en-US" sz="2200" dirty="0">
                <a:latin typeface="Arial"/>
                <a:cs typeface="Arial"/>
              </a:rPr>
              <a:t>)</a:t>
            </a:r>
          </a:p>
          <a:p>
            <a:pPr indent="-37719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Stern &amp; Schouten – Anthrax letters (Bruce </a:t>
            </a:r>
            <a:r>
              <a:rPr lang="en-US" sz="2200" dirty="0" err="1">
                <a:latin typeface="Arial"/>
                <a:cs typeface="Arial"/>
              </a:rPr>
              <a:t>Ivins</a:t>
            </a:r>
            <a:r>
              <a:rPr lang="en-US" sz="2200" dirty="0">
                <a:latin typeface="Arial"/>
                <a:cs typeface="Arial"/>
              </a:rPr>
              <a:t>)</a:t>
            </a:r>
          </a:p>
          <a:p>
            <a:pPr indent="-37719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Long – Green-on-blue attacks in Afghanistan</a:t>
            </a:r>
          </a:p>
          <a:p>
            <a:pPr indent="-37719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Bunn &amp; Glynn – Insider security for casinos and </a:t>
            </a:r>
            <a:r>
              <a:rPr lang="en-US" sz="2200" dirty="0" err="1">
                <a:latin typeface="Arial"/>
                <a:cs typeface="Arial"/>
              </a:rPr>
              <a:t>pharma</a:t>
            </a:r>
            <a:endParaRPr lang="en-US" sz="2200" dirty="0">
              <a:latin typeface="Arial"/>
              <a:cs typeface="Arial"/>
            </a:endParaRPr>
          </a:p>
          <a:p>
            <a:pPr indent="-37719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Bunn &amp; Sagan – Introduction and </a:t>
            </a:r>
            <a:r>
              <a:rPr lang="en-US" sz="2200" dirty="0" smtClean="0">
                <a:latin typeface="Arial"/>
                <a:cs typeface="Arial"/>
              </a:rPr>
              <a:t>conclusions – “worst practices guide”</a:t>
            </a:r>
          </a:p>
          <a:p>
            <a:pPr indent="-37719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Part of American Academy of Arts and Sciences “Global Nuclear Future” initiative</a:t>
            </a:r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"/>
                <a:cs typeface="Arial"/>
                <a:hlinkClick r:id="rId3"/>
              </a:rPr>
              <a:t>http://www.cornellpress.cornell.edu/book/?gcoi=</a:t>
            </a:r>
            <a:r>
              <a:rPr lang="en-US" sz="2000" dirty="0" smtClean="0">
                <a:latin typeface="Arial"/>
                <a:cs typeface="Arial"/>
                <a:hlinkClick r:id="rId3"/>
              </a:rPr>
              <a:t>80140100868640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228600"/>
            <a:ext cx="87630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1" dirty="0" smtClean="0">
                <a:latin typeface="Arial"/>
                <a:cs typeface="Arial"/>
              </a:rPr>
              <a:t>Insider Threats</a:t>
            </a:r>
            <a:r>
              <a:rPr lang="en-US" sz="3000" b="1" dirty="0" smtClean="0">
                <a:latin typeface="Arial"/>
                <a:cs typeface="Arial"/>
              </a:rPr>
              <a:t>: New from Cornell U Press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Lesson #10: Don’t Rely Only on Prevention and Assume Mitigation Doesn’t Matter </a:t>
            </a:r>
            <a:r>
              <a:rPr lang="en-US" sz="3200" b="1" dirty="0" smtClean="0">
                <a:latin typeface="Arial"/>
                <a:cs typeface="Arial"/>
              </a:rPr>
              <a:t/>
            </a:r>
            <a:br>
              <a:rPr lang="en-US" sz="3200" b="1" dirty="0" smtClean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37338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Examples:</a:t>
            </a:r>
          </a:p>
          <a:p>
            <a:r>
              <a:rPr lang="en-US" sz="2200" dirty="0" smtClean="0">
                <a:latin typeface="Arial"/>
                <a:cs typeface="Arial"/>
              </a:rPr>
              <a:t>Sabotage: safety measures and emergency response can reduce effect</a:t>
            </a:r>
          </a:p>
          <a:p>
            <a:r>
              <a:rPr lang="en-US" sz="2200" dirty="0" smtClean="0">
                <a:latin typeface="Arial"/>
                <a:cs typeface="Arial"/>
              </a:rPr>
              <a:t>Theft: Material in big and heavy forms, with low concentrations of nuclear material, immediate detection and pursuit, can reduce chance material could be used in a bomb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599" y="5695890"/>
            <a:ext cx="4111625" cy="40011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Source: Air Photo Service, Japan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784350"/>
            <a:ext cx="40354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Nuclear Caveat: Few Jihadist Writings or Actions on the Nuclear Insider Possibility </a:t>
            </a:r>
            <a:r>
              <a:rPr lang="en-US" sz="3200" b="1" dirty="0" smtClean="0">
                <a:latin typeface="Arial"/>
                <a:cs typeface="Arial"/>
              </a:rPr>
              <a:t/>
            </a:r>
            <a:br>
              <a:rPr lang="en-US" sz="3200" b="1" dirty="0" smtClean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3733800" cy="3657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Hegghammer and Daehli provide new data on jihadi writings, actions</a:t>
            </a:r>
          </a:p>
          <a:p>
            <a:r>
              <a:rPr lang="en-US" sz="2200" dirty="0" smtClean="0">
                <a:latin typeface="Arial"/>
                <a:cs typeface="Arial"/>
              </a:rPr>
              <a:t>Mentions of nuclear tactics are rare</a:t>
            </a:r>
          </a:p>
          <a:p>
            <a:r>
              <a:rPr lang="en-US" sz="2200" dirty="0" smtClean="0">
                <a:latin typeface="Arial"/>
                <a:cs typeface="Arial"/>
              </a:rPr>
              <a:t>Mentions of nuclear insider possibilities are nonexistent</a:t>
            </a:r>
          </a:p>
          <a:p>
            <a:r>
              <a:rPr lang="en-US" sz="2200" dirty="0" smtClean="0">
                <a:latin typeface="Arial"/>
                <a:cs typeface="Arial"/>
              </a:rPr>
              <a:t>No known cases of jihadis actively recruiting nuclear insiders for theft or sabotage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93914" y="4864560"/>
            <a:ext cx="4111625" cy="40011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000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Time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28800"/>
            <a:ext cx="4336143" cy="29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652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Caveat to the Caveat: Disturbing Hints of the Potential for Nuclear Insiders </a:t>
            </a:r>
            <a:r>
              <a:rPr lang="en-US" sz="3200" b="1" dirty="0" smtClean="0">
                <a:latin typeface="Arial"/>
                <a:cs typeface="Arial"/>
              </a:rPr>
              <a:t/>
            </a:r>
            <a:br>
              <a:rPr lang="en-US" sz="3200" b="1" dirty="0" smtClean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0600" y="1676400"/>
            <a:ext cx="3886200" cy="3657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Nearly all known nuclear thefts or sabotage incidents appear to have been perpetrated by or with help from insiders</a:t>
            </a:r>
          </a:p>
          <a:p>
            <a:r>
              <a:rPr lang="en-US" sz="2200" dirty="0" smtClean="0">
                <a:latin typeface="Arial"/>
                <a:cs typeface="Arial"/>
              </a:rPr>
              <a:t>Jihadists routinely use insiders (including coerced insiders) in other contexts</a:t>
            </a:r>
          </a:p>
          <a:p>
            <a:r>
              <a:rPr lang="en-US" sz="2200" dirty="0" smtClean="0">
                <a:latin typeface="Arial"/>
                <a:cs typeface="Arial"/>
              </a:rPr>
              <a:t>Case of Ilyass Boughalab (cleared insider at Belgian nuclear plant, left to fight for terrorists) highlights potential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93914" y="4864560"/>
            <a:ext cx="4111625" cy="40011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ISIS</a:t>
            </a: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28800"/>
            <a:ext cx="4336143" cy="2977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26" y="1570038"/>
            <a:ext cx="4166298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Insider threats:</a:t>
            </a:r>
            <a:br>
              <a:rPr lang="en-US" sz="3000" b="1" dirty="0" smtClean="0">
                <a:latin typeface="Arial"/>
                <a:cs typeface="Arial"/>
              </a:rPr>
            </a:br>
            <a:r>
              <a:rPr lang="en-US" sz="3000" b="1" dirty="0" smtClean="0">
                <a:latin typeface="Arial"/>
                <a:cs typeface="Arial"/>
              </a:rPr>
              <a:t>What should organizations do?</a:t>
            </a:r>
            <a:endParaRPr lang="en-US" sz="30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143000"/>
            <a:ext cx="7620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Build high-performance and high-vigilance culture – everyone understands that security is their job too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Build a comprehensive, multi-layered approach to reducing insider threats</a:t>
            </a:r>
            <a:endParaRPr lang="en-US" sz="2000" dirty="0" smtClean="0">
              <a:latin typeface="Arial"/>
              <a:cs typeface="Arial"/>
            </a:endParaRPr>
          </a:p>
          <a:p>
            <a:pPr marL="800100" lvl="1" indent="-342900">
              <a:spcAft>
                <a:spcPts val="1200"/>
              </a:spcAft>
              <a:buFont typeface="LucidaGrande" charset="0"/>
              <a:buChar char="—"/>
            </a:pPr>
            <a:r>
              <a:rPr lang="en-US" sz="2000" dirty="0">
                <a:latin typeface="Arial"/>
                <a:cs typeface="Arial"/>
              </a:rPr>
              <a:t>Maximize the scale and complexity of challenges insider adversaries would have to overcome</a:t>
            </a:r>
            <a:endParaRPr lang="en-US" sz="2000" dirty="0" smtClean="0"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Include regular assessment, testing, “red teaming” as a key part of the insider program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Design approach within the context of the laws, culture of your country and organization</a:t>
            </a:r>
          </a:p>
          <a:p>
            <a:pPr marL="800100" lvl="1" indent="-434340">
              <a:spcAft>
                <a:spcPts val="1200"/>
              </a:spcAft>
              <a:buFont typeface="LucidaGrande" charset="0"/>
              <a:buChar char="—"/>
            </a:pPr>
            <a:r>
              <a:rPr lang="en-US" sz="2000" dirty="0" smtClean="0">
                <a:latin typeface="Arial"/>
                <a:cs typeface="Arial"/>
              </a:rPr>
              <a:t>Need to balance maintaining vigilance with fostering atmosphere of trust, cooperation needed for high performance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3"/>
    </mc:Choice>
    <mc:Fallback xmlns="">
      <p:transition spd="slow" advTm="10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Insider threats:</a:t>
            </a:r>
            <a:br>
              <a:rPr lang="en-US" sz="3000" b="1" dirty="0" smtClean="0">
                <a:latin typeface="Arial"/>
                <a:cs typeface="Arial"/>
              </a:rPr>
            </a:br>
            <a:r>
              <a:rPr lang="en-US" sz="3000" b="1" dirty="0" smtClean="0">
                <a:latin typeface="Arial"/>
                <a:cs typeface="Arial"/>
              </a:rPr>
              <a:t>What should organizations do? (II)</a:t>
            </a:r>
            <a:endParaRPr lang="en-US" sz="30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143000"/>
            <a:ext cx="7620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 comprehensive approach should include:</a:t>
            </a:r>
          </a:p>
          <a:p>
            <a:pPr marL="804672" lvl="1" indent="-457200">
              <a:spcAft>
                <a:spcPts val="1200"/>
              </a:spcAft>
              <a:buFont typeface="LucidaGrande" charset="0"/>
              <a:buChar char="—"/>
            </a:pPr>
            <a:r>
              <a:rPr lang="en-US" sz="2400" dirty="0">
                <a:latin typeface="Arial"/>
                <a:cs typeface="Arial"/>
              </a:rPr>
              <a:t> T</a:t>
            </a:r>
            <a:r>
              <a:rPr lang="en-US" sz="2400" dirty="0" smtClean="0">
                <a:latin typeface="Arial"/>
                <a:cs typeface="Arial"/>
              </a:rPr>
              <a:t>horough </a:t>
            </a:r>
            <a:r>
              <a:rPr lang="en-US" sz="2400" dirty="0">
                <a:latin typeface="Arial"/>
                <a:cs typeface="Arial"/>
              </a:rPr>
              <a:t>background checks before access</a:t>
            </a:r>
          </a:p>
          <a:p>
            <a:pPr marL="804672" lvl="1" indent="-457200">
              <a:spcAft>
                <a:spcPts val="1200"/>
              </a:spcAft>
              <a:buFont typeface="LucidaGrande" charset="0"/>
              <a:buChar char="—"/>
            </a:pPr>
            <a:r>
              <a:rPr lang="en-US" sz="2400" dirty="0" smtClean="0">
                <a:latin typeface="Arial"/>
                <a:cs typeface="Arial"/>
              </a:rPr>
              <a:t>Ongoing </a:t>
            </a:r>
            <a:r>
              <a:rPr lang="en-US" sz="2400" dirty="0">
                <a:latin typeface="Arial"/>
                <a:cs typeface="Arial"/>
              </a:rPr>
              <a:t>monitoring of behavior</a:t>
            </a:r>
          </a:p>
          <a:p>
            <a:pPr marL="804672" lvl="1" indent="-457200">
              <a:spcAft>
                <a:spcPts val="1200"/>
              </a:spcAft>
              <a:buFont typeface="LucidaGrande" charset="0"/>
              <a:buChar char="—"/>
            </a:pPr>
            <a:r>
              <a:rPr lang="en-US" sz="2400" dirty="0" smtClean="0">
                <a:latin typeface="Arial"/>
                <a:cs typeface="Arial"/>
              </a:rPr>
              <a:t>Requirements, incentives to report concerning behavior, potential vulnerabilities</a:t>
            </a:r>
          </a:p>
          <a:p>
            <a:pPr marL="804672" lvl="1" indent="-457200">
              <a:spcAft>
                <a:spcPts val="1200"/>
              </a:spcAft>
              <a:buFont typeface="LucidaGrande" charset="0"/>
              <a:buChar char="—"/>
            </a:pPr>
            <a:r>
              <a:rPr lang="en-US" sz="2400" dirty="0" smtClean="0">
                <a:latin typeface="Arial"/>
                <a:cs typeface="Arial"/>
              </a:rPr>
              <a:t>Effective training – with real stories</a:t>
            </a:r>
          </a:p>
          <a:p>
            <a:pPr marL="804672" lvl="1" indent="-457200">
              <a:spcAft>
                <a:spcPts val="1200"/>
              </a:spcAft>
              <a:buFont typeface="LucidaGrande" charset="0"/>
              <a:buChar char="—"/>
            </a:pPr>
            <a:r>
              <a:rPr lang="en-US" sz="2400" dirty="0" smtClean="0">
                <a:latin typeface="Arial"/>
                <a:cs typeface="Arial"/>
              </a:rPr>
              <a:t>Minimizing human access to vital areas, materials, information</a:t>
            </a:r>
          </a:p>
          <a:p>
            <a:pPr marL="804672" lvl="1" indent="-457200">
              <a:spcAft>
                <a:spcPts val="1200"/>
              </a:spcAft>
              <a:buFont typeface="LucidaGrande" charset="0"/>
              <a:buChar char="—"/>
            </a:pPr>
            <a:r>
              <a:rPr lang="en-US" sz="2400" dirty="0" smtClean="0">
                <a:latin typeface="Arial"/>
                <a:cs typeface="Arial"/>
              </a:rPr>
              <a:t>Continuously monitoring, controlling, and accounting for vital areas, materials, information</a:t>
            </a:r>
          </a:p>
          <a:p>
            <a:pPr marL="804672" lvl="1" indent="-457200">
              <a:spcAft>
                <a:spcPts val="1200"/>
              </a:spcAft>
              <a:buFont typeface="LucidaGrande" charset="0"/>
              <a:buChar char="—"/>
            </a:pPr>
            <a:r>
              <a:rPr lang="en-US" sz="2400" dirty="0" smtClean="0">
                <a:latin typeface="Arial"/>
                <a:cs typeface="Arial"/>
              </a:rPr>
              <a:t>Effective investigations, responses to reports – seen as fair and reasonable by staff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1"/>
    </mc:Choice>
    <mc:Fallback xmlns="">
      <p:transition spd="slow" advTm="16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0" y="381000"/>
            <a:ext cx="4572000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>
                <a:latin typeface="Arial"/>
                <a:cs typeface="Arial"/>
              </a:rPr>
              <a:t>A Worst Practices Guide to Preventing Leaks, Attacks, Theft, and Sabotage</a:t>
            </a:r>
          </a:p>
          <a:p>
            <a:pPr marL="0" indent="0">
              <a:buNone/>
            </a:pPr>
            <a:endParaRPr lang="en-US" sz="4000" b="1" dirty="0">
              <a:latin typeface="Arial"/>
              <a:cs typeface="Arial"/>
            </a:endParaRPr>
          </a:p>
          <a:p>
            <a:pPr marL="0" indent="0">
              <a:spcBef>
                <a:spcPts val="1872"/>
              </a:spcBef>
              <a:buNone/>
            </a:pPr>
            <a:r>
              <a:rPr lang="en-US" sz="2800" dirty="0">
                <a:latin typeface="Arial"/>
                <a:cs typeface="Arial"/>
                <a:hlinkClick r:id="rId3"/>
              </a:rPr>
              <a:t>http://</a:t>
            </a:r>
            <a:r>
              <a:rPr lang="en-US" sz="2800" dirty="0" smtClean="0">
                <a:latin typeface="Arial"/>
                <a:cs typeface="Arial"/>
                <a:hlinkClick r:id="rId3"/>
              </a:rPr>
              <a:t>www.belfercenter.org/publication/insider-threats</a:t>
            </a:r>
            <a:endParaRPr lang="en-US" sz="2800" dirty="0" smtClean="0">
              <a:latin typeface="Arial"/>
              <a:cs typeface="Arial"/>
            </a:endParaRPr>
          </a:p>
          <a:p>
            <a:pPr marL="0" indent="0">
              <a:spcBef>
                <a:spcPts val="1872"/>
              </a:spcBef>
              <a:buNone/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6" y="3810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877784"/>
              </p:ext>
            </p:extLst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71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For Discussion</a:t>
            </a:r>
            <a:endParaRPr lang="en-US" sz="30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143000"/>
            <a:ext cx="7620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Are there other lessons we’ve missed?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What are the most effective steps organizations can take to protect against insider threats?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How can organizations:</a:t>
            </a:r>
          </a:p>
          <a:p>
            <a:pPr marL="896112" lvl="2" indent="-342900">
              <a:buFont typeface="Lucida Grande"/>
              <a:buChar char="–"/>
              <a:defRPr/>
            </a:pPr>
            <a:r>
              <a:rPr lang="en-US" sz="2000" dirty="0" smtClean="0">
                <a:latin typeface="Arial"/>
                <a:cs typeface="Arial"/>
              </a:rPr>
              <a:t>Counter complacency</a:t>
            </a:r>
          </a:p>
          <a:p>
            <a:pPr marL="896112" lvl="2" indent="-342900">
              <a:buFont typeface="Lucida Grande"/>
              <a:buChar char="–"/>
              <a:defRPr/>
            </a:pPr>
            <a:r>
              <a:rPr lang="en-US" sz="2000" dirty="0" smtClean="0">
                <a:latin typeface="Arial"/>
                <a:cs typeface="Arial"/>
              </a:rPr>
              <a:t>Build strong security cultures</a:t>
            </a:r>
          </a:p>
          <a:p>
            <a:pPr marL="896112" lvl="2" indent="-342900">
              <a:buFont typeface="Lucida Grande"/>
              <a:buChar char="–"/>
              <a:defRPr/>
            </a:pPr>
            <a:r>
              <a:rPr lang="en-US" sz="2000" dirty="0" smtClean="0">
                <a:latin typeface="Arial"/>
                <a:cs typeface="Arial"/>
              </a:rPr>
              <a:t>Ensure that red flags will be reported, acted on</a:t>
            </a:r>
          </a:p>
          <a:p>
            <a:pPr marL="896112" lvl="2" indent="-342900">
              <a:buFont typeface="Lucida Grande"/>
              <a:buChar char="–"/>
              <a:defRPr/>
            </a:pPr>
            <a:r>
              <a:rPr lang="en-US" sz="2000" dirty="0" smtClean="0">
                <a:latin typeface="Arial"/>
                <a:cs typeface="Arial"/>
              </a:rPr>
              <a:t>Candidly and realistically assess vulnerabilities</a:t>
            </a:r>
          </a:p>
          <a:p>
            <a:pPr marL="896112" lvl="2" indent="-342900">
              <a:buFont typeface="Lucida Grande"/>
              <a:buChar char="–"/>
              <a:defRPr/>
            </a:pPr>
            <a:r>
              <a:rPr lang="en-US" sz="2000" dirty="0" smtClean="0">
                <a:latin typeface="Arial"/>
                <a:cs typeface="Arial"/>
              </a:rPr>
              <a:t>Find a balance between watching for insiders and building trust and cooperation in the organization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What are the </a:t>
            </a:r>
            <a:r>
              <a:rPr lang="en-US" sz="2400" dirty="0" smtClean="0">
                <a:latin typeface="Arial"/>
                <a:cs typeface="Arial"/>
              </a:rPr>
              <a:t>most important costs and risks of too much (or misdirected) focus on possible insiders?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800600" cy="3657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Able to download vast numbers of highly sensitive files – because insiders were not being closely monitored</a:t>
            </a:r>
          </a:p>
          <a:p>
            <a:r>
              <a:rPr lang="en-US" sz="2200" dirty="0" smtClean="0">
                <a:latin typeface="Arial"/>
                <a:cs typeface="Arial"/>
              </a:rPr>
              <a:t>Clapper: “Our whole system is based on personal trust.”</a:t>
            </a:r>
          </a:p>
          <a:p>
            <a:r>
              <a:rPr lang="en-US" sz="2200" dirty="0" smtClean="0">
                <a:latin typeface="Arial"/>
                <a:cs typeface="Arial"/>
              </a:rPr>
              <a:t>Booz Allen Hamilton CEO: “Our most trusted colleagues and friends have this in common.  We can count on them</a:t>
            </a:r>
            <a:r>
              <a:rPr lang="is-IS" sz="2200" dirty="0" smtClean="0">
                <a:latin typeface="Arial"/>
                <a:cs typeface="Arial"/>
              </a:rPr>
              <a:t>… Booz Allen Hamilton is trusted in that way.”</a:t>
            </a:r>
            <a:endParaRPr lang="en-US" sz="2200" dirty="0" smtClean="0"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228600"/>
            <a:ext cx="87630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en-US" sz="3000" b="1" dirty="0">
                <a:latin typeface="Arial"/>
                <a:cs typeface="Arial"/>
              </a:rPr>
              <a:t>Lesson #1: Don’t Assume </a:t>
            </a:r>
            <a:r>
              <a:rPr lang="en-US" sz="3000" b="1" dirty="0" smtClean="0">
                <a:latin typeface="Arial"/>
                <a:cs typeface="Arial"/>
              </a:rPr>
              <a:t>that </a:t>
            </a:r>
            <a:r>
              <a:rPr lang="en-US" sz="3000" b="1" dirty="0">
                <a:latin typeface="Arial"/>
                <a:cs typeface="Arial"/>
              </a:rPr>
              <a:t>Serious Insider Problems a</a:t>
            </a:r>
            <a:r>
              <a:rPr lang="en-US" sz="3000" b="1" dirty="0" smtClean="0">
                <a:latin typeface="Arial"/>
                <a:cs typeface="Arial"/>
              </a:rPr>
              <a:t>re </a:t>
            </a:r>
            <a:r>
              <a:rPr lang="en-US" sz="3000" b="1" dirty="0">
                <a:latin typeface="Arial"/>
                <a:cs typeface="Arial"/>
              </a:rPr>
              <a:t>NIMO (Not In My Organization</a:t>
            </a:r>
            <a:r>
              <a:rPr lang="en-US" sz="3000" b="1" dirty="0" smtClean="0">
                <a:latin typeface="Arial"/>
                <a:cs typeface="Arial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sz="800" b="1" dirty="0">
                <a:latin typeface="Arial"/>
                <a:cs typeface="Arial"/>
              </a:rPr>
              <a:t/>
            </a:r>
            <a:br>
              <a:rPr lang="en-US" sz="800" b="1" dirty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 II: Edward Snowden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29" y="1985962"/>
            <a:ext cx="3303171" cy="39798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83629" y="603146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smtClean="0">
                <a:latin typeface="Arial"/>
                <a:cs typeface="Arial"/>
              </a:rPr>
              <a:t>Edward Snowden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42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24400" y="381000"/>
            <a:ext cx="4114800" cy="4724400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Arial"/>
                <a:cs typeface="Arial"/>
              </a:rPr>
              <a:t>Working paper from the American Academy of Arts and Sciences</a:t>
            </a:r>
          </a:p>
          <a:p>
            <a:r>
              <a:rPr lang="en-US" sz="2600" dirty="0" smtClean="0">
                <a:latin typeface="Arial"/>
                <a:cs typeface="Arial"/>
              </a:rPr>
              <a:t>10 lessons learned from case studies of insider threats in different industries, contexts</a:t>
            </a:r>
          </a:p>
          <a:p>
            <a:r>
              <a:rPr lang="en-US" sz="2600" dirty="0" smtClean="0">
                <a:latin typeface="Arial"/>
                <a:cs typeface="Arial"/>
              </a:rPr>
              <a:t>Widely used in training in U.S. facilities</a:t>
            </a:r>
          </a:p>
          <a:p>
            <a:r>
              <a:rPr lang="en-US" sz="2600" dirty="0" smtClean="0">
                <a:latin typeface="Arial"/>
                <a:cs typeface="Arial"/>
              </a:rPr>
              <a:t>Available on-line</a:t>
            </a:r>
          </a:p>
          <a:p>
            <a:pPr lvl="1"/>
            <a:r>
              <a:rPr lang="en-US" sz="2200" dirty="0">
                <a:latin typeface="Arial"/>
                <a:cs typeface="Arial"/>
              </a:rPr>
              <a:t>https://</a:t>
            </a:r>
            <a:r>
              <a:rPr lang="en-US" sz="2200" dirty="0" err="1">
                <a:latin typeface="Arial"/>
                <a:cs typeface="Arial"/>
              </a:rPr>
              <a:t>www.amacad.org</a:t>
            </a:r>
            <a:r>
              <a:rPr lang="en-US" sz="2200" dirty="0">
                <a:latin typeface="Arial"/>
                <a:cs typeface="Arial"/>
              </a:rPr>
              <a:t>/multimedia/pdfs/publications/</a:t>
            </a:r>
            <a:r>
              <a:rPr lang="en-US" sz="2200" dirty="0" err="1">
                <a:latin typeface="Arial"/>
                <a:cs typeface="Arial"/>
              </a:rPr>
              <a:t>researchpapersmonographs</a:t>
            </a:r>
            <a:r>
              <a:rPr lang="en-US" sz="2200" dirty="0">
                <a:latin typeface="Arial"/>
                <a:cs typeface="Arial"/>
              </a:rPr>
              <a:t>/</a:t>
            </a:r>
            <a:r>
              <a:rPr lang="en-US" sz="2200" dirty="0" err="1">
                <a:latin typeface="Arial"/>
                <a:cs typeface="Arial"/>
              </a:rPr>
              <a:t>insiderThreats.pdf</a:t>
            </a:r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" y="6350"/>
            <a:ext cx="463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419600" cy="3657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Insiders are the most serious threat to nuclear, intelligence, and many other organizations</a:t>
            </a:r>
          </a:p>
          <a:p>
            <a:r>
              <a:rPr lang="en-US" sz="2200" dirty="0" smtClean="0">
                <a:latin typeface="Arial"/>
                <a:cs typeface="Arial"/>
              </a:rPr>
              <a:t>But insiders are trusted, authorized employees</a:t>
            </a:r>
          </a:p>
          <a:p>
            <a:r>
              <a:rPr lang="en-US" sz="2200" dirty="0" smtClean="0">
                <a:latin typeface="Arial"/>
                <a:cs typeface="Arial"/>
              </a:rPr>
              <a:t>Cognitive dissonance, affect bias, illusion of control lead people to ignore warning signs</a:t>
            </a:r>
          </a:p>
          <a:p>
            <a:r>
              <a:rPr lang="en-US" sz="2200" dirty="0" smtClean="0">
                <a:latin typeface="Arial"/>
                <a:cs typeface="Arial"/>
              </a:rPr>
              <a:t>Organizational dysfunction adds disincentives to reporting, acting on warning indicators</a:t>
            </a:r>
          </a:p>
          <a:p>
            <a:r>
              <a:rPr lang="en-US" sz="2200" dirty="0" smtClean="0">
                <a:latin typeface="Arial"/>
                <a:cs typeface="Arial"/>
              </a:rPr>
              <a:t>Even seemingly obvious “red flags” are sometimes ignored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57150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Doel-4 nuclear power plant – sabotaged by an insider in 2014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258762"/>
            <a:ext cx="87630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en-US" sz="3000" b="1" dirty="0" smtClean="0">
                <a:latin typeface="Arial"/>
                <a:cs typeface="Arial"/>
              </a:rPr>
              <a:t>Cognitive, Organizational Biases Undermine our Ability to Cope with Insider Threats</a:t>
            </a:r>
          </a:p>
          <a:p>
            <a:pPr>
              <a:spcBef>
                <a:spcPts val="0"/>
              </a:spcBef>
            </a:pPr>
            <a:r>
              <a:rPr lang="en-US" sz="800" b="1" dirty="0">
                <a:latin typeface="Arial"/>
                <a:cs typeface="Arial"/>
              </a:rPr>
              <a:t/>
            </a:r>
            <a:br>
              <a:rPr lang="en-US" sz="800" b="1" dirty="0">
                <a:latin typeface="Arial"/>
                <a:cs typeface="Arial"/>
              </a:rPr>
            </a:br>
            <a:endParaRPr lang="en-US" sz="22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1676400"/>
            <a:ext cx="4178808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Social Shirking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953000" y="1371600"/>
            <a:ext cx="3481251" cy="4709350"/>
            <a:chOff x="3120" y="1056"/>
            <a:chExt cx="2020" cy="2928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120" y="1056"/>
              <a:ext cx="2020" cy="2928"/>
              <a:chOff x="1584" y="384"/>
              <a:chExt cx="2644" cy="3600"/>
            </a:xfrm>
          </p:grpSpPr>
          <p:pic>
            <p:nvPicPr>
              <p:cNvPr id="7" name="Picture 7" descr="C:\My Documents\Work\International\Sagan's Research\Redundancy\Presentation\Images\kitty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-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384"/>
                <a:ext cx="2644" cy="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1584" y="384"/>
                <a:ext cx="2640" cy="360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3120" y="3960"/>
              <a:ext cx="201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105400" y="6096000"/>
            <a:ext cx="312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Arial"/>
                <a:cs typeface="Arial"/>
              </a:rPr>
              <a:t>Kitty Genovese, 1964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1417637"/>
            <a:ext cx="441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Protection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relies on co-workers to report suspicions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Social Shirking Phenomenon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“Political Correctness” can inhibit reporting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/>
                <a:cs typeface="Arial"/>
              </a:rPr>
              <a:t>Lesson #</a:t>
            </a:r>
            <a:r>
              <a:rPr lang="en-US" sz="2800" b="1" dirty="0" smtClean="0">
                <a:latin typeface="Arial"/>
                <a:cs typeface="Arial"/>
              </a:rPr>
              <a:t>6: </a:t>
            </a:r>
            <a:r>
              <a:rPr lang="en-US" sz="2800" b="1" dirty="0">
                <a:latin typeface="Arial"/>
                <a:cs typeface="Arial"/>
              </a:rPr>
              <a:t>Don’t Assume That Organizational Culture And Employee Disgruntlement Don’t Matter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43400" y="1828800"/>
            <a:ext cx="4419600" cy="4114800"/>
          </a:xfrm>
        </p:spPr>
        <p:txBody>
          <a:bodyPr>
            <a:noAutofit/>
          </a:bodyPr>
          <a:lstStyle/>
          <a:p>
            <a:r>
              <a:rPr lang="en-US" sz="2350" dirty="0" smtClean="0">
                <a:latin typeface="Arial"/>
                <a:cs typeface="Arial"/>
              </a:rPr>
              <a:t>Study of 150 insider threat incidents that occurred between 1996 and 2002</a:t>
            </a:r>
          </a:p>
          <a:p>
            <a:r>
              <a:rPr lang="en-US" sz="2350" dirty="0" smtClean="0">
                <a:latin typeface="Arial"/>
                <a:cs typeface="Arial"/>
              </a:rPr>
              <a:t>57% of insiders perceived in the organization to be disgruntled </a:t>
            </a:r>
          </a:p>
          <a:p>
            <a:r>
              <a:rPr lang="en-US" sz="2350" dirty="0" smtClean="0">
                <a:latin typeface="Arial"/>
                <a:cs typeface="Arial"/>
              </a:rPr>
              <a:t>92% of all the insiders attacked following a negative work-related event such as termination, a dispute with a current or former employer, demotion, or transfer </a:t>
            </a:r>
          </a:p>
        </p:txBody>
      </p:sp>
      <p:pic>
        <p:nvPicPr>
          <p:cNvPr id="4" name="Picture 3" descr="Moore The Big Pictu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38336"/>
            <a:ext cx="3657600" cy="4738664"/>
          </a:xfrm>
          <a:prstGeom prst="rect">
            <a:avLst/>
          </a:prstGeom>
          <a:ln w="31750">
            <a:solidFill>
              <a:schemeClr val="tx1">
                <a:alpha val="90000"/>
              </a:schemeClr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419600" cy="3657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Death threats against Gandhi and her family after 1984 crackdown on Sikh uprising</a:t>
            </a:r>
          </a:p>
          <a:p>
            <a:r>
              <a:rPr lang="en-US" sz="2200" dirty="0" smtClean="0">
                <a:latin typeface="Arial"/>
                <a:cs typeface="Arial"/>
              </a:rPr>
              <a:t>Extra security personnel deployed to Gandhi’s residence</a:t>
            </a:r>
          </a:p>
          <a:p>
            <a:r>
              <a:rPr lang="en-US" sz="2200" dirty="0" smtClean="0">
                <a:latin typeface="Arial"/>
                <a:cs typeface="Arial"/>
              </a:rPr>
              <a:t>Gandhi protested suggestion that Sikh bodyguards should be placed only on outside perimeter of compound</a:t>
            </a:r>
          </a:p>
          <a:p>
            <a:r>
              <a:rPr lang="en-US" sz="2200" dirty="0" smtClean="0">
                <a:latin typeface="Arial"/>
                <a:cs typeface="Arial"/>
              </a:rPr>
              <a:t>Gandhi assassinated by two Sikh guards on October 31, 1984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60960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Arial"/>
                <a:cs typeface="Arial"/>
              </a:rPr>
              <a:t>Beant</a:t>
            </a:r>
            <a:r>
              <a:rPr lang="en-US" sz="2000" i="1" dirty="0" smtClean="0">
                <a:latin typeface="Arial"/>
                <a:cs typeface="Arial"/>
              </a:rPr>
              <a:t> Singh and </a:t>
            </a:r>
            <a:r>
              <a:rPr lang="en-US" sz="2000" i="1" dirty="0" err="1" smtClean="0">
                <a:latin typeface="Arial"/>
                <a:cs typeface="Arial"/>
              </a:rPr>
              <a:t>Indira</a:t>
            </a:r>
            <a:r>
              <a:rPr lang="en-US" sz="2000" i="1" dirty="0" smtClean="0">
                <a:latin typeface="Arial"/>
                <a:cs typeface="Arial"/>
              </a:rPr>
              <a:t> Gandhi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10" name="Picture 9" descr="5814252888_97849623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1905000"/>
            <a:ext cx="3974753" cy="4191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2400" y="228600"/>
            <a:ext cx="87630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en-US" sz="3000" b="1" dirty="0">
                <a:latin typeface="Arial"/>
                <a:cs typeface="Arial"/>
              </a:rPr>
              <a:t>Lesson #1: Don’t Assume </a:t>
            </a:r>
            <a:r>
              <a:rPr lang="en-US" sz="3000" b="1" dirty="0" smtClean="0">
                <a:latin typeface="Arial"/>
                <a:cs typeface="Arial"/>
              </a:rPr>
              <a:t>that </a:t>
            </a:r>
            <a:r>
              <a:rPr lang="en-US" sz="3000" b="1" dirty="0">
                <a:latin typeface="Arial"/>
                <a:cs typeface="Arial"/>
              </a:rPr>
              <a:t>Serious Insider Problems a</a:t>
            </a:r>
            <a:r>
              <a:rPr lang="en-US" sz="3000" b="1" dirty="0" smtClean="0">
                <a:latin typeface="Arial"/>
                <a:cs typeface="Arial"/>
              </a:rPr>
              <a:t>re </a:t>
            </a:r>
            <a:r>
              <a:rPr lang="en-US" sz="3000" b="1" dirty="0">
                <a:latin typeface="Arial"/>
                <a:cs typeface="Arial"/>
              </a:rPr>
              <a:t>NIMO (Not In My Organization</a:t>
            </a:r>
            <a:r>
              <a:rPr lang="en-US" sz="3000" b="1" dirty="0" smtClean="0">
                <a:latin typeface="Arial"/>
                <a:cs typeface="Arial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sz="800" b="1" dirty="0">
                <a:latin typeface="Arial"/>
                <a:cs typeface="Arial"/>
              </a:rPr>
              <a:t/>
            </a:r>
            <a:br>
              <a:rPr lang="en-US" sz="800" b="1" dirty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 I: Indira Gandhi Assassination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419600" cy="3657600"/>
          </a:xfrm>
        </p:spPr>
        <p:txBody>
          <a:bodyPr>
            <a:noAutofit/>
          </a:bodyPr>
          <a:lstStyle/>
          <a:p>
            <a:r>
              <a:rPr lang="en-US" sz="2200" dirty="0" err="1" smtClean="0">
                <a:latin typeface="Arial"/>
                <a:cs typeface="Arial"/>
              </a:rPr>
              <a:t>Beant</a:t>
            </a:r>
            <a:r>
              <a:rPr lang="en-US" sz="2200" dirty="0" smtClean="0">
                <a:latin typeface="Arial"/>
                <a:cs typeface="Arial"/>
              </a:rPr>
              <a:t> Singh was a loyal guard for years – until weeks before Gandhi’s assassination</a:t>
            </a:r>
          </a:p>
          <a:p>
            <a:r>
              <a:rPr lang="en-US" sz="2200" dirty="0" smtClean="0">
                <a:latin typeface="Arial"/>
                <a:cs typeface="Arial"/>
              </a:rPr>
              <a:t>Ilyass Boughalab had passed a background check and been granted clearance for the vital areas of the Doel-4 reactor in Belgium – was reportedly radicalized in months after the check was over, left to fight for terrorists</a:t>
            </a:r>
          </a:p>
          <a:p>
            <a:r>
              <a:rPr lang="en-US" sz="2200" dirty="0" err="1" smtClean="0">
                <a:latin typeface="Arial"/>
                <a:cs typeface="Arial"/>
              </a:rPr>
              <a:t>Numan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err="1" smtClean="0">
                <a:latin typeface="Arial"/>
                <a:cs typeface="Arial"/>
              </a:rPr>
              <a:t>Haider</a:t>
            </a:r>
            <a:r>
              <a:rPr lang="en-US" sz="2200" dirty="0" smtClean="0">
                <a:latin typeface="Arial"/>
                <a:cs typeface="Arial"/>
              </a:rPr>
              <a:t> – Australian teenager, radicalized in months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60960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Arial"/>
                <a:cs typeface="Arial"/>
              </a:rPr>
              <a:t>Numan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i="1" dirty="0" err="1" smtClean="0">
                <a:latin typeface="Arial"/>
                <a:cs typeface="Arial"/>
              </a:rPr>
              <a:t>Haider’s</a:t>
            </a:r>
            <a:r>
              <a:rPr lang="en-US" sz="2000" i="1" dirty="0" smtClean="0">
                <a:latin typeface="Arial"/>
                <a:cs typeface="Arial"/>
              </a:rPr>
              <a:t> Facebook page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411162"/>
            <a:ext cx="87630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en-US" sz="3000" b="1" dirty="0" smtClean="0">
                <a:latin typeface="Arial"/>
                <a:cs typeface="Arial"/>
              </a:rPr>
              <a:t>A special problem for Lesson </a:t>
            </a:r>
            <a:r>
              <a:rPr lang="en-US" sz="3000" b="1">
                <a:latin typeface="Arial"/>
                <a:cs typeface="Arial"/>
              </a:rPr>
              <a:t>#</a:t>
            </a:r>
            <a:r>
              <a:rPr lang="en-US" sz="3000" b="1" smtClean="0">
                <a:latin typeface="Arial"/>
                <a:cs typeface="Arial"/>
              </a:rPr>
              <a:t>1:</a:t>
            </a:r>
            <a:br>
              <a:rPr lang="en-US" sz="3000" b="1" smtClean="0">
                <a:latin typeface="Arial"/>
                <a:cs typeface="Arial"/>
              </a:rPr>
            </a:br>
            <a:r>
              <a:rPr lang="en-US" sz="3000" b="1" smtClean="0">
                <a:latin typeface="Arial"/>
                <a:cs typeface="Arial"/>
              </a:rPr>
              <a:t>Rapid Radicalization</a:t>
            </a:r>
            <a:r>
              <a:rPr lang="en-US" sz="800" b="1" dirty="0">
                <a:latin typeface="Arial"/>
                <a:cs typeface="Arial"/>
              </a:rPr>
              <a:t/>
            </a:r>
            <a:br>
              <a:rPr lang="en-US" sz="800" b="1" dirty="0">
                <a:latin typeface="Arial"/>
                <a:cs typeface="Arial"/>
              </a:rPr>
            </a:br>
            <a:endParaRPr lang="en-US" sz="22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781969"/>
            <a:ext cx="33528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152400"/>
            <a:ext cx="9133114" cy="126523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 smtClean="0">
                <a:latin typeface="Arial"/>
                <a:cs typeface="Arial"/>
              </a:rPr>
              <a:t>Lesson #2: Don’t Assume That Background Checks Will Solve The Insider Problem</a:t>
            </a:r>
            <a:r>
              <a:rPr lang="en-US" sz="3600" b="1" dirty="0" smtClean="0">
                <a:latin typeface="Arial"/>
                <a:cs typeface="Arial"/>
              </a:rPr>
              <a:t/>
            </a:r>
            <a:br>
              <a:rPr lang="en-US" sz="36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/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Studies: Aldrich Ames, Leonid Smirnov, and Northern Bank Theft 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0" y="1752600"/>
            <a:ext cx="3962400" cy="36576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Background checks are not perfect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Aldrich Ames passed lie detector tests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Leonid Smirnov was considered a trusted employee</a:t>
            </a:r>
          </a:p>
          <a:p>
            <a:r>
              <a:rPr lang="en-US" sz="2200" dirty="0" smtClean="0">
                <a:latin typeface="Arial"/>
                <a:cs typeface="Arial"/>
              </a:rPr>
              <a:t>Loyal employees can be coerced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2004 Northern Bank theft</a:t>
            </a:r>
          </a:p>
          <a:p>
            <a:r>
              <a:rPr lang="en-US" sz="2200" dirty="0" smtClean="0">
                <a:latin typeface="Arial"/>
                <a:cs typeface="Arial"/>
              </a:rPr>
              <a:t>People may be radicalized </a:t>
            </a:r>
            <a:r>
              <a:rPr lang="en-US" sz="2200" i="1" dirty="0" smtClean="0">
                <a:latin typeface="Arial"/>
                <a:cs typeface="Arial"/>
              </a:rPr>
              <a:t>after </a:t>
            </a:r>
            <a:r>
              <a:rPr lang="en-US" sz="2200" dirty="0" smtClean="0">
                <a:latin typeface="Arial"/>
                <a:cs typeface="Arial"/>
              </a:rPr>
              <a:t>they pass a check – and quickly </a:t>
            </a:r>
          </a:p>
          <a:p>
            <a:pPr lvl="1"/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62484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Aldrich Ames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3" name="Picture 2" descr="AldrichAm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752600"/>
            <a:ext cx="3044508" cy="44644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 #3: Don’t Assume That Red Flags Will Be Read Properly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/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 I: 2009 Fort Hood Shooting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953000" cy="3657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 smtClean="0">
                <a:latin typeface="Arial"/>
                <a:cs typeface="Arial"/>
              </a:rPr>
              <a:t>Hasan voiced radical beliefs and emailed </a:t>
            </a:r>
            <a:r>
              <a:rPr lang="en-US" sz="2200" dirty="0">
                <a:latin typeface="Arial"/>
                <a:cs typeface="Arial"/>
              </a:rPr>
              <a:t>Anwar </a:t>
            </a:r>
            <a:r>
              <a:rPr lang="en-US" sz="2200" dirty="0" smtClean="0">
                <a:latin typeface="Arial"/>
                <a:cs typeface="Arial"/>
              </a:rPr>
              <a:t>al-</a:t>
            </a:r>
            <a:r>
              <a:rPr lang="en-US" sz="2200" dirty="0" err="1" smtClean="0">
                <a:latin typeface="Arial"/>
                <a:cs typeface="Arial"/>
              </a:rPr>
              <a:t>Awlaki</a:t>
            </a:r>
            <a:r>
              <a:rPr lang="en-US" sz="2200" dirty="0" smtClean="0">
                <a:latin typeface="Arial"/>
                <a:cs typeface="Arial"/>
              </a:rPr>
              <a:t> – a known terrorist</a:t>
            </a:r>
          </a:p>
          <a:p>
            <a:pPr lvl="0">
              <a:defRPr/>
            </a:pPr>
            <a:r>
              <a:rPr lang="en-US" sz="2200" dirty="0" smtClean="0">
                <a:latin typeface="Arial"/>
                <a:cs typeface="Arial"/>
              </a:rPr>
              <a:t>Reasons for failure to act </a:t>
            </a:r>
            <a:endParaRPr lang="en-US" sz="2200" dirty="0">
              <a:latin typeface="Arial"/>
              <a:cs typeface="Arial"/>
            </a:endParaRP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Army system for reviewing officers’ performance failed to forward relevant information</a:t>
            </a: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Social shirking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+ the Army’s needs </a:t>
            </a:r>
            <a:endParaRPr lang="en-US" sz="2000" dirty="0">
              <a:latin typeface="Arial"/>
              <a:cs typeface="Arial"/>
            </a:endParaRP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Colleagues </a:t>
            </a:r>
            <a:r>
              <a:rPr lang="en-US" sz="2000" dirty="0">
                <a:latin typeface="Arial"/>
                <a:cs typeface="Arial"/>
              </a:rPr>
              <a:t>feared </a:t>
            </a:r>
            <a:r>
              <a:rPr lang="en-US" sz="2000" dirty="0" smtClean="0">
                <a:latin typeface="Arial"/>
                <a:cs typeface="Arial"/>
              </a:rPr>
              <a:t>being accused of bias </a:t>
            </a:r>
            <a:endParaRPr lang="en-US" sz="2000" dirty="0">
              <a:latin typeface="Arial"/>
              <a:cs typeface="Arial"/>
            </a:endParaRP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Intelligence </a:t>
            </a: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fficer interpreted al-</a:t>
            </a:r>
            <a:r>
              <a:rPr lang="en-US" sz="2000" dirty="0" err="1" smtClean="0">
                <a:latin typeface="Arial"/>
                <a:cs typeface="Arial"/>
              </a:rPr>
              <a:t>Awlaki</a:t>
            </a:r>
            <a:r>
              <a:rPr lang="en-US" sz="2000" dirty="0" smtClean="0">
                <a:latin typeface="Arial"/>
                <a:cs typeface="Arial"/>
              </a:rPr>
              <a:t> emails as “research”</a:t>
            </a: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Misunderstanding on who was following up investigative leads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62484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rial"/>
                <a:cs typeface="Arial"/>
              </a:rPr>
              <a:t>Maj. </a:t>
            </a:r>
            <a:r>
              <a:rPr lang="en-US" sz="2000" i="1" dirty="0" err="1">
                <a:latin typeface="Arial"/>
                <a:cs typeface="Arial"/>
              </a:rPr>
              <a:t>Nidal</a:t>
            </a:r>
            <a:r>
              <a:rPr lang="en-US" sz="2000" i="1" dirty="0">
                <a:latin typeface="Arial"/>
                <a:cs typeface="Arial"/>
              </a:rPr>
              <a:t> Malik Hasan</a:t>
            </a:r>
          </a:p>
        </p:txBody>
      </p:sp>
      <p:pic>
        <p:nvPicPr>
          <p:cNvPr id="3" name="Picture 2" descr="ap091105070360_custom-f4c83ff6171129b29244ed9752cb0c1946c425f8-s6-c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752600"/>
            <a:ext cx="3596640" cy="4495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 #3: Don’t Assume That Red Flags Will Be Read Properly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800" b="1" dirty="0" smtClean="0">
                <a:latin typeface="Arial"/>
                <a:cs typeface="Arial"/>
              </a:rPr>
              <a:t/>
            </a:r>
            <a:br>
              <a:rPr lang="en-US" sz="800" b="1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Case Study II: 2001 Anthrax Letters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495800" cy="3657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 smtClean="0">
                <a:latin typeface="Arial"/>
                <a:cs typeface="Arial"/>
              </a:rPr>
              <a:t>Bruce Ivins offered many red flags </a:t>
            </a:r>
            <a:endParaRPr lang="en-US" sz="2200" dirty="0">
              <a:latin typeface="Arial"/>
              <a:cs typeface="Arial"/>
            </a:endParaRP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Therapists found him highly dangerous (records never reviewed)</a:t>
            </a: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He complained about his own dangerous paranoia (never reported)</a:t>
            </a: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Subordinates reported his bizarre behavior, and being afraid of him (no action taken)</a:t>
            </a:r>
          </a:p>
          <a:p>
            <a:pPr lvl="1">
              <a:defRPr/>
            </a:pPr>
            <a:r>
              <a:rPr lang="en-US" sz="2000" dirty="0" smtClean="0">
                <a:latin typeface="Arial"/>
                <a:cs typeface="Arial"/>
              </a:rPr>
              <a:t>Long-standing eccentricity “immunized” the organization to noticing concerning behavior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60960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Text of Anthrax Letter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8" name="Picture 4" descr="anthrax_not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81200"/>
            <a:ext cx="4114800" cy="3908463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24" y="304800"/>
            <a:ext cx="8991600" cy="12652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 #4: Don’t Assume That Insider Conspiracies Are Impossible</a:t>
            </a:r>
            <a:br>
              <a:rPr lang="en-US" sz="3200" b="1" dirty="0" smtClean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0600" y="1676400"/>
            <a:ext cx="3886200" cy="47244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Recent survey of nuclear security experts: </a:t>
            </a:r>
          </a:p>
          <a:p>
            <a:pPr lvl="1">
              <a:buFont typeface="Arial"/>
              <a:buChar char="—"/>
            </a:pPr>
            <a:r>
              <a:rPr lang="en-US" sz="2000" dirty="0" smtClean="0">
                <a:latin typeface="Arial"/>
                <a:cs typeface="Arial"/>
              </a:rPr>
              <a:t>Single insider seen as credible, insider conspiracies generally not</a:t>
            </a:r>
          </a:p>
          <a:p>
            <a:r>
              <a:rPr lang="en-US" sz="2200" dirty="0" smtClean="0">
                <a:latin typeface="Arial"/>
                <a:cs typeface="Arial"/>
              </a:rPr>
              <a:t>Yet</a:t>
            </a:r>
            <a:r>
              <a:rPr lang="en-US" sz="2200" dirty="0">
                <a:latin typeface="Arial"/>
                <a:cs typeface="Arial"/>
              </a:rPr>
              <a:t>: </a:t>
            </a:r>
            <a:r>
              <a:rPr lang="en-US" sz="2200" dirty="0" smtClean="0">
                <a:latin typeface="Arial"/>
                <a:cs typeface="Arial"/>
              </a:rPr>
              <a:t>insider conspiracies not unusual</a:t>
            </a:r>
          </a:p>
          <a:p>
            <a:pPr marL="742950" lvl="2" indent="-342900">
              <a:buFont typeface="Lucida Grande"/>
              <a:buChar char="—"/>
            </a:pPr>
            <a:r>
              <a:rPr lang="en-US" sz="2000" i="1" dirty="0" smtClean="0">
                <a:latin typeface="Arial"/>
                <a:cs typeface="Arial"/>
              </a:rPr>
              <a:t>More </a:t>
            </a:r>
            <a:r>
              <a:rPr lang="en-US" sz="2000" dirty="0" smtClean="0">
                <a:latin typeface="Arial"/>
                <a:cs typeface="Arial"/>
              </a:rPr>
              <a:t>common than single insiders in Sandia study of major heists</a:t>
            </a:r>
          </a:p>
          <a:p>
            <a:pPr marL="457200" lvl="1" indent="-457200">
              <a:buFont typeface="Arial" charset="0"/>
              <a:buChar char="•"/>
            </a:pPr>
            <a:r>
              <a:rPr lang="en-US" sz="2200" dirty="0" smtClean="0">
                <a:latin typeface="Arial"/>
                <a:cs typeface="Arial"/>
              </a:rPr>
              <a:t>Where practical, security systems should be designed to cope with more than one insider</a:t>
            </a:r>
            <a:endParaRPr lang="en-US" sz="2200" dirty="0">
              <a:latin typeface="Arial"/>
              <a:cs typeface="Arial"/>
            </a:endParaRPr>
          </a:p>
          <a:p>
            <a:pPr>
              <a:buFont typeface="Lucida Grande"/>
              <a:buChar char="—"/>
            </a:pPr>
            <a:endParaRPr lang="en-US" sz="26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1722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Site of 2004 Northern Bank Theft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3" name="Picture 2" descr="Northern-Bank-Robber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600200"/>
            <a:ext cx="4126610" cy="44862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5F01-5FC8-418C-B159-D47FF870A6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1942</Words>
  <Application>Microsoft Macintosh PowerPoint</Application>
  <PresentationFormat>On-screen Show (4:3)</PresentationFormat>
  <Paragraphs>252</Paragraphs>
  <Slides>31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Lucida Grande</vt:lpstr>
      <vt:lpstr>LucidaGrande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#2: Don’t Assume That Background Checks Will Solve The Insider Problem  Case Studies: Aldrich Ames, Leonid Smirnov, and Northern Bank Theft </vt:lpstr>
      <vt:lpstr>Lesson #3: Don’t Assume That Red Flags Will Be Read Properly  Case Study I: 2009 Fort Hood Shooting</vt:lpstr>
      <vt:lpstr>Lesson #3: Don’t Assume That Red Flags Will Be Read Properly  Case Study II: 2001 Anthrax Letters</vt:lpstr>
      <vt:lpstr>Lesson #4: Don’t Assume That Insider Conspiracies Are Impossible </vt:lpstr>
      <vt:lpstr>Lesson #5: Don’t Rely on Single Protection Measures</vt:lpstr>
      <vt:lpstr>Lesson #6: Don’t Assume that Organizational Culture And Disgruntlement Don’t Matter Case Study I: Y-12 Incursion </vt:lpstr>
      <vt:lpstr>Lesson #6: Don’t Assume that Organizational Culture And Disgruntlement Don’t Matter Case Study II: Chelsea Manning </vt:lpstr>
      <vt:lpstr>Lesson #6: Don’t Assume that Organizational Culture And Disgruntlement Don’t Matter Case Study III: Cyber Sabotage </vt:lpstr>
      <vt:lpstr>Lesson #7: Don’t Forget that Insiders May Know About Security Measures and How to Work Around Them  Case Study I: Robert Hanssen  </vt:lpstr>
      <vt:lpstr>Lesson #7: Don’t Forget that Insiders May Know About Security Measures and How to Work Around Them  Case Study II: Edward Snowden  </vt:lpstr>
      <vt:lpstr>Lesson #8: Don’t Assume That Security Rules Are Followed</vt:lpstr>
      <vt:lpstr>Lesson #8: Don’t Assume That Security Rules Are Followed  Case Study: Wackenhut Corporation Exercises</vt:lpstr>
      <vt:lpstr>Lesson #9: Don’t Assume That Only Consciously Malicious Insider Actions Matter   Case Study: 2015 New York Prison Break </vt:lpstr>
      <vt:lpstr>Lesson #9: Don’t Assume That Only Consciously Malicious Insider Actions Matter   A key issue: Cyber</vt:lpstr>
      <vt:lpstr>Lesson #10: Don’t Rely Only on Prevention and Assume Mitigation Doesn’t Matter  </vt:lpstr>
      <vt:lpstr>Nuclear Caveat: Few Jihadist Writings or Actions on the Nuclear Insider Possibility  </vt:lpstr>
      <vt:lpstr>Caveat to the Caveat: Disturbing Hints of the Potential for Nuclear Insiders  </vt:lpstr>
      <vt:lpstr>Insider threats: What should organizations do?</vt:lpstr>
      <vt:lpstr>Insider threats: What should organizations do? (II)</vt:lpstr>
      <vt:lpstr>PowerPoint Presentation</vt:lpstr>
      <vt:lpstr>BACKUP SLIDES</vt:lpstr>
      <vt:lpstr>For Discussion</vt:lpstr>
      <vt:lpstr>PowerPoint Presentation</vt:lpstr>
      <vt:lpstr>PowerPoint Presentation</vt:lpstr>
      <vt:lpstr>Social Shirking</vt:lpstr>
      <vt:lpstr>Lesson #6: Don’t Assume That Organizational Culture And Employee Disgruntlement Don’t Matter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Reid</dc:creator>
  <cp:lastModifiedBy>Matthew Bunn</cp:lastModifiedBy>
  <cp:revision>234</cp:revision>
  <dcterms:created xsi:type="dcterms:W3CDTF">2013-05-24T00:42:24Z</dcterms:created>
  <dcterms:modified xsi:type="dcterms:W3CDTF">2017-05-17T18:46:16Z</dcterms:modified>
</cp:coreProperties>
</file>